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96" r:id="rId3"/>
    <p:sldId id="299" r:id="rId4"/>
    <p:sldId id="318" r:id="rId5"/>
    <p:sldId id="300" r:id="rId6"/>
    <p:sldId id="301" r:id="rId7"/>
    <p:sldId id="302" r:id="rId8"/>
    <p:sldId id="298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297" r:id="rId17"/>
    <p:sldId id="310" r:id="rId18"/>
    <p:sldId id="311" r:id="rId19"/>
    <p:sldId id="312" r:id="rId20"/>
    <p:sldId id="314" r:id="rId21"/>
    <p:sldId id="315" r:id="rId22"/>
    <p:sldId id="313" r:id="rId23"/>
    <p:sldId id="316" r:id="rId24"/>
    <p:sldId id="317" r:id="rId25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D81582-8FB6-4FA6-907B-70851BCFA37A}" type="datetimeFigureOut">
              <a:rPr lang="hu-HU"/>
              <a:pPr>
                <a:defRPr/>
              </a:pPr>
              <a:t>2019.09.11.</a:t>
            </a:fld>
            <a:endParaRPr lang="hu-H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755BF7-7FAE-4592-B056-2C001E8C81A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0488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E34B3-544E-4EA1-ACE7-77E60A650A2D}" type="datetimeFigureOut">
              <a:rPr lang="hu-HU"/>
              <a:pPr>
                <a:defRPr/>
              </a:pPr>
              <a:t>2019.09.11.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7E8EE-7A99-41C1-91E3-F81CB7CBAC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42946-4A72-44E6-84D6-2F32410D20BE}" type="datetimeFigureOut">
              <a:rPr lang="hu-HU"/>
              <a:pPr>
                <a:defRPr/>
              </a:pPr>
              <a:t>2019.09.11.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87671-744C-4885-B78E-CCF55D0E334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C3227-56BC-4D34-A689-FE484EC61310}" type="datetimeFigureOut">
              <a:rPr lang="hu-HU"/>
              <a:pPr>
                <a:defRPr/>
              </a:pPr>
              <a:t>2019.09.11.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446CD-9DC1-437A-A912-0C16230D33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4CA2F-7787-412E-AAD5-7172C536D6FE}" type="datetimeFigureOut">
              <a:rPr lang="hu-HU"/>
              <a:pPr>
                <a:defRPr/>
              </a:pPr>
              <a:t>2019.09.11.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1542C-CEF2-4C66-8164-C6E144AB7C5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02593-56BA-4B3B-AA38-2A48E6DEB558}" type="datetimeFigureOut">
              <a:rPr lang="hu-HU"/>
              <a:pPr>
                <a:defRPr/>
              </a:pPr>
              <a:t>2019.09.11.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7D8BA-E975-4B63-BBD2-EA65DBCDFC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DC607-2F4E-45A1-90C3-C639C7908109}" type="datetimeFigureOut">
              <a:rPr lang="hu-HU"/>
              <a:pPr>
                <a:defRPr/>
              </a:pPr>
              <a:t>2019.09.11.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75CF0-BE9F-4C55-B3A0-1AEEC2C5DC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10C29-F5B9-4751-B2BE-B85B57282E5F}" type="datetimeFigureOut">
              <a:rPr lang="hu-HU"/>
              <a:pPr>
                <a:defRPr/>
              </a:pPr>
              <a:t>2019.09.11.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1B779-9001-44CD-B894-940C2C60FB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D580F-FDBB-49FA-9F6A-1EC3E9630AC9}" type="datetimeFigureOut">
              <a:rPr lang="hu-HU"/>
              <a:pPr>
                <a:defRPr/>
              </a:pPr>
              <a:t>2019.09.11.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6D786-1ABF-4F1A-BC05-CE440679BC8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57038-5961-4A47-B5FD-144B185A3EA6}" type="datetimeFigureOut">
              <a:rPr lang="hu-HU"/>
              <a:pPr>
                <a:defRPr/>
              </a:pPr>
              <a:t>2019.09.11.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416C9-CB8C-4740-B95F-208C02190A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63D74-C87E-4B8E-86DF-A51A7D013BB2}" type="datetimeFigureOut">
              <a:rPr lang="hu-HU"/>
              <a:pPr>
                <a:defRPr/>
              </a:pPr>
              <a:t>2019.09.11.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1C7DB-037C-4FF5-ABB7-7E228E5DFD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EAE79-5731-468F-811F-744D57BABF64}" type="datetimeFigureOut">
              <a:rPr lang="hu-HU"/>
              <a:pPr>
                <a:defRPr/>
              </a:pPr>
              <a:t>2019.09.11.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2252-BD61-4D2B-BD96-C9E018BD555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F9F584-4B27-4D6C-9139-102FD9220625}" type="datetimeFigureOut">
              <a:rPr lang="hu-HU"/>
              <a:pPr>
                <a:defRPr/>
              </a:pPr>
              <a:t>2019.09.11.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9F17D1-E68C-4534-9A76-5FDD030D29E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vighlaszlo.com/" TargetMode="External"/><Relationship Id="rId2" Type="http://schemas.openxmlformats.org/officeDocument/2006/relationships/hyperlink" Target="mailto:vigh@kgt.bme.hu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kgt.bme.hu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real-d.mtak.hu/554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ím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hu-HU" sz="3600" smtClean="0"/>
              <a:t>Gazdaságpolitika</a:t>
            </a:r>
            <a:br>
              <a:rPr lang="hu-HU" sz="3600" smtClean="0"/>
            </a:br>
            <a:r>
              <a:rPr lang="hu-HU" sz="3600" smtClean="0"/>
              <a:t>I. ea.</a:t>
            </a:r>
            <a:br>
              <a:rPr lang="hu-HU" sz="3600" smtClean="0"/>
            </a:br>
            <a:endParaRPr lang="hu-HU" sz="3600" smtClean="0"/>
          </a:p>
        </p:txBody>
      </p:sp>
      <p:sp>
        <p:nvSpPr>
          <p:cNvPr id="14338" name="Alcím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hu-HU" sz="2800" smtClean="0"/>
              <a:t>Bevezetés</a:t>
            </a: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hu-HU" sz="2800" smtClean="0"/>
              <a:t>A tárgy tartalma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Modern állam</a:t>
            </a:r>
          </a:p>
        </p:txBody>
      </p:sp>
      <p:sp>
        <p:nvSpPr>
          <p:cNvPr id="22530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Előzmény a Fiziokratizmus: Laissez fair, laissez passer</a:t>
            </a:r>
          </a:p>
          <a:p>
            <a:r>
              <a:rPr lang="hu-HU" smtClean="0"/>
              <a:t>Klasszikus gazdaságtan: A. Smith, D. Ricardo</a:t>
            </a:r>
          </a:p>
          <a:p>
            <a:r>
              <a:rPr lang="hu-HU" smtClean="0"/>
              <a:t>Smith: Az államnak nem kell beavatkozni a dolgok természetes menetébe</a:t>
            </a:r>
          </a:p>
          <a:p>
            <a:r>
              <a:rPr lang="hu-HU" smtClean="0"/>
              <a:t>Ricardo: A szabadkereskedelem előnyei (komparatív előnyök)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églalap 1"/>
          <p:cNvSpPr>
            <a:spLocks noChangeArrowheads="1"/>
          </p:cNvSpPr>
          <p:nvPr/>
        </p:nvSpPr>
        <p:spPr bwMode="auto">
          <a:xfrm>
            <a:off x="684213" y="476250"/>
            <a:ext cx="8135937" cy="526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400">
                <a:latin typeface="Calibri" pitchFamily="34" charset="0"/>
              </a:rPr>
              <a:t>„Azzal tehát, hogy minden egyén tőle telhetően igyekszik tőkéjét a hazai tevékenység fenntartására használni, és ezt a tevékenységet úgy irányítani, hogy termelése a lehető legnagyobb értékű legyen, szükségszerűen azon dolgozik, hogy a társadalom évi jövedelme a lehető legnagyobb legyen, bár általában nem a közösség érdekét akarja előmozdítani és nem is tudja, mennyire mozdítja azt elő… Ebben is, mint sok más esetben, láthatatlan kéz vezeti őt egy cél felé, melyet ő nem is keresett. A társadalomnak pedig nem is éppen baj, hogy ő ezt a célt nem ismeri. </a:t>
            </a:r>
            <a:r>
              <a:rPr lang="hu-HU" sz="2400" b="1">
                <a:latin typeface="Calibri" pitchFamily="34" charset="0"/>
              </a:rPr>
              <a:t>Azzal, hogy ő saját érdekét követi, gyakran a társadalomét eredményesebben </a:t>
            </a:r>
            <a:r>
              <a:rPr lang="hu-HU" sz="2400">
                <a:latin typeface="Calibri" pitchFamily="34" charset="0"/>
              </a:rPr>
              <a:t>mozdítja elő, mint ha annak előmozdítása lett volna valóságos célja. Soha sem láttam még, hogy sok jót okoztak volna azok, akik úgy mutatták, hogy a közösség javáért ügyködnek.” (Smith)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églalap 1"/>
          <p:cNvSpPr>
            <a:spLocks noChangeArrowheads="1"/>
          </p:cNvSpPr>
          <p:nvPr/>
        </p:nvSpPr>
        <p:spPr bwMode="auto">
          <a:xfrm>
            <a:off x="250825" y="549275"/>
            <a:ext cx="864235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200" dirty="0">
                <a:latin typeface="Calibri" pitchFamily="34" charset="0"/>
              </a:rPr>
              <a:t>„kevés dolog szükséges ahhoz, hogy egy állam a jólét legmagasabb fokára jusson a legmélyebb barbárságból, csupán </a:t>
            </a:r>
            <a:r>
              <a:rPr lang="hu-HU" sz="3200" b="1" dirty="0">
                <a:latin typeface="Calibri" pitchFamily="34" charset="0"/>
              </a:rPr>
              <a:t>béke, könnyű adók és elfogadható igazságszolgáltatás; minden egyebet magával hoz a dolgok természetes menete</a:t>
            </a:r>
            <a:r>
              <a:rPr lang="hu-HU" sz="3200" dirty="0">
                <a:latin typeface="Calibri" pitchFamily="34" charset="0"/>
              </a:rPr>
              <a:t>” vagy „Minden kormányzat, amely megzavarja … a természetes menetet, vagy amely megpróbálja feltartóztatni a társadalom haladását egy bizonyos ponton, természetellenes és önmaga érdekében kényszerűen elnyomó és </a:t>
            </a:r>
            <a:r>
              <a:rPr lang="hu-HU" sz="3200" dirty="0" err="1">
                <a:latin typeface="Calibri" pitchFamily="34" charset="0"/>
              </a:rPr>
              <a:t>tirannikus</a:t>
            </a:r>
            <a:r>
              <a:rPr lang="hu-HU" sz="3200" dirty="0">
                <a:latin typeface="Calibri" pitchFamily="34" charset="0"/>
              </a:rPr>
              <a:t>.” (Smith)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églalap 1"/>
          <p:cNvSpPr>
            <a:spLocks noChangeArrowheads="1"/>
          </p:cNvSpPr>
          <p:nvPr/>
        </p:nvSpPr>
        <p:spPr bwMode="auto">
          <a:xfrm>
            <a:off x="250825" y="188913"/>
            <a:ext cx="8642350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800">
                <a:latin typeface="Times New Roman" pitchFamily="18" charset="0"/>
                <a:ea typeface="MS Mincho"/>
                <a:cs typeface="MS Mincho"/>
              </a:rPr>
              <a:t>„Korlátlan szabadkereskedelmi rendszerben minden egyes ország természetesen azokba a vállalkozási ágakba fekteti be a tőkéjét és munkáját, amelyek az ő szempontjából a legelőnyösebbek. Az önérdek követése az egyes országok részéről csodálatra méltó módon kapcsolódik össze az egész világ egyetemes érdekével. Fokozza a szorgalmat, jutalmazza a kezdeményezést, a legcélravezetőbben él természet adta erőforrásokkal, s ezáltal a leghatásosabban és leggazdaságosabban osztja meg a munkát, növeli tehát a termelést, ezzel általános jólétet áraszt és a közös érdekek és kapcsolatok kötelékével fűzi egybe a nemzetek egyetemes társadalmát az egész művelt világon:” (Ricardo) </a:t>
            </a:r>
            <a:endParaRPr lang="hu-HU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Neoklasszikus korszak</a:t>
            </a:r>
          </a:p>
        </p:txBody>
      </p:sp>
      <p:sp>
        <p:nvSpPr>
          <p:cNvPr id="26626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Az árak szabad játéka biztosítja az egyensúlyt a piacokon 		általános egyensúly</a:t>
            </a:r>
          </a:p>
          <a:p>
            <a:r>
              <a:rPr lang="hu-HU" smtClean="0"/>
              <a:t>Say-törvény, Walras-törvény</a:t>
            </a:r>
          </a:p>
          <a:p>
            <a:r>
              <a:rPr lang="hu-HU" smtClean="0"/>
              <a:t>Nem lehet általános túltermelés, az állam </a:t>
            </a:r>
            <a:r>
              <a:rPr lang="hu-HU" b="1" smtClean="0"/>
              <a:t>beavatkozás nem szükséges</a:t>
            </a:r>
          </a:p>
          <a:p>
            <a:r>
              <a:rPr lang="hu-HU" smtClean="0"/>
              <a:t>Mennyiségi pénzelmélet: a pénz semleges</a:t>
            </a:r>
          </a:p>
          <a:p>
            <a:pPr marL="1371600" lvl="3" indent="0">
              <a:buFont typeface="Arial" charset="0"/>
              <a:buNone/>
            </a:pPr>
            <a:r>
              <a:rPr lang="hu-HU" smtClean="0"/>
              <a:t> </a:t>
            </a:r>
            <a:r>
              <a:rPr lang="hu-HU" sz="3200" b="1" smtClean="0"/>
              <a:t>Nem is lehetséges a beavatkozás</a:t>
            </a:r>
          </a:p>
        </p:txBody>
      </p:sp>
      <p:sp>
        <p:nvSpPr>
          <p:cNvPr id="4" name="Jobbra nyíl 3"/>
          <p:cNvSpPr/>
          <p:nvPr/>
        </p:nvSpPr>
        <p:spPr>
          <a:xfrm>
            <a:off x="2627313" y="2276475"/>
            <a:ext cx="1008062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" name="Jobbra nyíl 4"/>
          <p:cNvSpPr/>
          <p:nvPr/>
        </p:nvSpPr>
        <p:spPr>
          <a:xfrm>
            <a:off x="900113" y="5013325"/>
            <a:ext cx="1008062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Neoklasszikus korszak</a:t>
            </a:r>
          </a:p>
        </p:txBody>
      </p:sp>
      <p:sp>
        <p:nvSpPr>
          <p:cNvPr id="27650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Kivétel piaci kudarcok!</a:t>
            </a:r>
          </a:p>
          <a:p>
            <a:r>
              <a:rPr lang="hu-HU" dirty="0" smtClean="0"/>
              <a:t>Az 1920-as években már felismerik ezek jelentőségét</a:t>
            </a:r>
          </a:p>
          <a:p>
            <a:r>
              <a:rPr lang="hu-HU" dirty="0" smtClean="0"/>
              <a:t>A. C. </a:t>
            </a:r>
            <a:r>
              <a:rPr lang="hu-HU" dirty="0" err="1" smtClean="0"/>
              <a:t>Pigou</a:t>
            </a:r>
            <a:r>
              <a:rPr lang="hu-HU" dirty="0" smtClean="0"/>
              <a:t>: The </a:t>
            </a:r>
            <a:r>
              <a:rPr lang="hu-HU" dirty="0" err="1" smtClean="0"/>
              <a:t>Economics</a:t>
            </a:r>
            <a:r>
              <a:rPr lang="hu-HU" dirty="0" smtClean="0"/>
              <a:t> of </a:t>
            </a:r>
            <a:r>
              <a:rPr lang="hu-HU" dirty="0" err="1" smtClean="0"/>
              <a:t>Welfare</a:t>
            </a:r>
            <a:r>
              <a:rPr lang="hu-HU" dirty="0" smtClean="0"/>
              <a:t> (1920)</a:t>
            </a:r>
          </a:p>
          <a:p>
            <a:r>
              <a:rPr lang="hu-HU" dirty="0" smtClean="0"/>
              <a:t>Az igazi áttörés Keynes (Általános elmélet – 1936) – ez már nem a piaci kudarcokra alapoz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47700" y="4054475"/>
            <a:ext cx="7847013" cy="1584325"/>
          </a:xfrm>
        </p:spPr>
        <p:txBody>
          <a:bodyPr/>
          <a:lstStyle/>
          <a:p>
            <a:pPr algn="r" eaLnBrk="1" hangingPunct="1"/>
            <a:r>
              <a:rPr lang="hu-HU" sz="4000" b="1" i="1" smtClean="0"/>
              <a:t/>
            </a:r>
            <a:br>
              <a:rPr lang="hu-HU" sz="4000" b="1" i="1" smtClean="0"/>
            </a:br>
            <a:r>
              <a:rPr lang="hu-HU" sz="4000" b="1" i="1" smtClean="0"/>
              <a:t>John Maynard Keynes</a:t>
            </a:r>
            <a:br>
              <a:rPr lang="hu-HU" sz="4000" b="1" i="1" smtClean="0"/>
            </a:br>
            <a:endParaRPr lang="hu-HU" sz="4000" b="1" i="1" smtClean="0"/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5253038"/>
            <a:ext cx="6400800" cy="769937"/>
          </a:xfrm>
        </p:spPr>
        <p:txBody>
          <a:bodyPr/>
          <a:lstStyle/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hu-HU" sz="3600" smtClean="0"/>
              <a:t>1883-1946</a:t>
            </a:r>
          </a:p>
        </p:txBody>
      </p:sp>
      <p:pic>
        <p:nvPicPr>
          <p:cNvPr id="28675" name="Picture 5" descr="ANd9GcRqnOQugOcaWuwvERyp82Hc2IdRGAo6igQ8gqSTjRv6YY5U5Ab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115888"/>
            <a:ext cx="3598863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Szövegdoboz 1"/>
          <p:cNvSpPr txBox="1">
            <a:spLocks noChangeArrowheads="1"/>
          </p:cNvSpPr>
          <p:nvPr/>
        </p:nvSpPr>
        <p:spPr bwMode="auto">
          <a:xfrm>
            <a:off x="755650" y="765175"/>
            <a:ext cx="42433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/>
              <a:t>A hatékony kereslet elmélete</a:t>
            </a:r>
          </a:p>
          <a:p>
            <a:r>
              <a:rPr lang="hu-HU" sz="2400"/>
              <a:t>A makroökonómia létrehozója</a:t>
            </a:r>
          </a:p>
          <a:p>
            <a:r>
              <a:rPr lang="hu-HU" sz="2400"/>
              <a:t>Állami keresletösztönzés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églalap 1"/>
          <p:cNvSpPr>
            <a:spLocks noChangeArrowheads="1"/>
          </p:cNvSpPr>
          <p:nvPr/>
        </p:nvSpPr>
        <p:spPr bwMode="auto">
          <a:xfrm>
            <a:off x="250825" y="188913"/>
            <a:ext cx="8713788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u-HU" sz="2400">
                <a:latin typeface="Times New Roman" pitchFamily="18" charset="0"/>
              </a:rPr>
              <a:t>„Jóllehet magát az elméletet az ortodox közgazdászok a legutóbbi</a:t>
            </a:r>
          </a:p>
          <a:p>
            <a:pPr algn="just"/>
            <a:r>
              <a:rPr lang="hu-HU" sz="2400">
                <a:latin typeface="Times New Roman" pitchFamily="18" charset="0"/>
              </a:rPr>
              <a:t>id</a:t>
            </a:r>
            <a:r>
              <a:rPr lang="hu-HU" sz="2400">
                <a:latin typeface="TimesNewRoman"/>
              </a:rPr>
              <a:t>ő</a:t>
            </a:r>
            <a:r>
              <a:rPr lang="hu-HU" sz="2400">
                <a:latin typeface="Times New Roman" pitchFamily="18" charset="0"/>
              </a:rPr>
              <a:t>kig nem vonták kétségbe, a tudományos el</a:t>
            </a:r>
            <a:r>
              <a:rPr lang="hu-HU" sz="2400">
                <a:latin typeface="TimesNewRoman"/>
              </a:rPr>
              <a:t>ő</a:t>
            </a:r>
            <a:r>
              <a:rPr lang="hu-HU" sz="2400">
                <a:latin typeface="Times New Roman" pitchFamily="18" charset="0"/>
              </a:rPr>
              <a:t>relátás céljaira való</a:t>
            </a:r>
          </a:p>
          <a:p>
            <a:pPr algn="just"/>
            <a:r>
              <a:rPr lang="hu-HU" sz="2400">
                <a:latin typeface="Times New Roman" pitchFamily="18" charset="0"/>
              </a:rPr>
              <a:t>kétségtelen alkalmatlansága id</a:t>
            </a:r>
            <a:r>
              <a:rPr lang="hu-HU" sz="2400">
                <a:latin typeface="TimesNewRoman"/>
              </a:rPr>
              <a:t>ő</a:t>
            </a:r>
            <a:r>
              <a:rPr lang="hu-HU" sz="2400">
                <a:latin typeface="Times New Roman" pitchFamily="18" charset="0"/>
              </a:rPr>
              <a:t>vel jelent</a:t>
            </a:r>
            <a:r>
              <a:rPr lang="hu-HU" sz="2400">
                <a:latin typeface="TimesNewRoman"/>
              </a:rPr>
              <a:t>ő</a:t>
            </a:r>
            <a:r>
              <a:rPr lang="hu-HU" sz="2400">
                <a:latin typeface="Times New Roman" pitchFamily="18" charset="0"/>
              </a:rPr>
              <a:t>sen csökkentette követ</a:t>
            </a:r>
            <a:r>
              <a:rPr lang="hu-HU" sz="2400">
                <a:latin typeface="TimesNewRoman"/>
              </a:rPr>
              <a:t>ő</a:t>
            </a:r>
            <a:r>
              <a:rPr lang="hu-HU" sz="2400">
                <a:latin typeface="Times New Roman" pitchFamily="18" charset="0"/>
              </a:rPr>
              <a:t>inek presztízsét. A </a:t>
            </a:r>
            <a:r>
              <a:rPr lang="hu-HU" sz="2400" i="1">
                <a:latin typeface="Times New Roman" pitchFamily="18" charset="0"/>
              </a:rPr>
              <a:t>Malthus </a:t>
            </a:r>
            <a:r>
              <a:rPr lang="hu-HU" sz="2400">
                <a:latin typeface="Times New Roman" pitchFamily="18" charset="0"/>
              </a:rPr>
              <a:t>utáni hivatásos közgazdászok ugyan nem sokat tör</a:t>
            </a:r>
            <a:r>
              <a:rPr lang="hu-HU" sz="2400">
                <a:latin typeface="TimesNewRoman"/>
              </a:rPr>
              <a:t>ő</a:t>
            </a:r>
            <a:r>
              <a:rPr lang="hu-HU" sz="2400">
                <a:latin typeface="Times New Roman" pitchFamily="18" charset="0"/>
              </a:rPr>
              <a:t>dtek azzal, hogy hiányzik az összhang elméletük eredményei és a megfigyelt tények között; de az egyezés hiánya nem kerülte el az egyszer</a:t>
            </a:r>
            <a:r>
              <a:rPr lang="hu-HU" sz="2400">
                <a:latin typeface="TimesNewRoman"/>
              </a:rPr>
              <a:t>ű </a:t>
            </a:r>
            <a:r>
              <a:rPr lang="hu-HU" sz="2400">
                <a:latin typeface="Times New Roman" pitchFamily="18" charset="0"/>
              </a:rPr>
              <a:t>emberek figyelmét, s ezek mindinkább megvonták a közgazdászoktól azt a megbecsülést, amelyben más tudományágakat részesítettek; olyan tudományágakat, amelyeknek az elméletei a gyakorlatban megfigyelt tényekre alkalmazva megállták helyüket.</a:t>
            </a:r>
          </a:p>
          <a:p>
            <a:pPr algn="just"/>
            <a:r>
              <a:rPr lang="hu-HU" sz="2400">
                <a:latin typeface="Times New Roman" pitchFamily="18" charset="0"/>
              </a:rPr>
              <a:t>A hagyományos gazdasági elmélet sokat dics</a:t>
            </a:r>
            <a:r>
              <a:rPr lang="hu-HU" sz="2400">
                <a:latin typeface="TimesNewRoman"/>
              </a:rPr>
              <a:t>ő</a:t>
            </a:r>
            <a:r>
              <a:rPr lang="hu-HU" sz="2400">
                <a:latin typeface="Times New Roman" pitchFamily="18" charset="0"/>
              </a:rPr>
              <a:t>ített </a:t>
            </a:r>
            <a:r>
              <a:rPr lang="hu-HU" sz="2400" i="1">
                <a:latin typeface="Times New Roman" pitchFamily="18" charset="0"/>
              </a:rPr>
              <a:t>optimizmusa</a:t>
            </a:r>
          </a:p>
          <a:p>
            <a:pPr algn="just"/>
            <a:r>
              <a:rPr lang="hu-HU" sz="2400">
                <a:latin typeface="Times New Roman" pitchFamily="18" charset="0"/>
              </a:rPr>
              <a:t>miatt a közgazdászokat olyan Candide-oknak kezdték tekinteni, akik</a:t>
            </a:r>
          </a:p>
          <a:p>
            <a:pPr algn="just"/>
            <a:r>
              <a:rPr lang="hu-HU" sz="2400">
                <a:latin typeface="Times New Roman" pitchFamily="18" charset="0"/>
              </a:rPr>
              <a:t>kertjük m</a:t>
            </a:r>
            <a:r>
              <a:rPr lang="hu-HU" sz="2400">
                <a:latin typeface="TimesNewRoman"/>
              </a:rPr>
              <a:t>ű</a:t>
            </a:r>
            <a:r>
              <a:rPr lang="hu-HU" sz="2400">
                <a:latin typeface="Times New Roman" pitchFamily="18" charset="0"/>
              </a:rPr>
              <a:t>velése kedvéért hátat fordítva a világnak, azt tanítják, hogy</a:t>
            </a:r>
          </a:p>
          <a:p>
            <a:pPr algn="just"/>
            <a:r>
              <a:rPr lang="hu-HU" sz="2400">
                <a:latin typeface="Times New Roman" pitchFamily="18" charset="0"/>
              </a:rPr>
              <a:t>minden a lehet</a:t>
            </a:r>
            <a:r>
              <a:rPr lang="hu-HU" sz="2400">
                <a:latin typeface="TimesNewRoman"/>
              </a:rPr>
              <a:t>ő </a:t>
            </a:r>
            <a:r>
              <a:rPr lang="hu-HU" sz="2400">
                <a:latin typeface="Times New Roman" pitchFamily="18" charset="0"/>
              </a:rPr>
              <a:t>legjobban menne a lehetséges világok eme</a:t>
            </a:r>
          </a:p>
          <a:p>
            <a:pPr algn="just"/>
            <a:r>
              <a:rPr lang="hu-HU" sz="2400">
                <a:latin typeface="Times New Roman" pitchFamily="18" charset="0"/>
              </a:rPr>
              <a:t>legjobbikában, ha mindent szabadjára engednének.” (Keynes)</a:t>
            </a:r>
            <a:endParaRPr lang="hu-HU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 nagy válság kezelése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>
              <a:spcBef>
                <a:spcPts val="675"/>
              </a:spcBef>
              <a:buClr>
                <a:srgbClr val="CC9900"/>
              </a:buClr>
              <a:buFont typeface="Wingdings" pitchFamily="2" charset="2"/>
              <a:buChar char=""/>
              <a:tabLst>
                <a:tab pos="355600" algn="l"/>
              </a:tabLst>
            </a:pPr>
            <a:r>
              <a:rPr lang="hu-HU" sz="2400" smtClean="0">
                <a:latin typeface="Arial Narrow" pitchFamily="34" charset="0"/>
              </a:rPr>
              <a:t>A kor fő kihívásai: depresszió, munkanélküliség (1930-as évek)</a:t>
            </a:r>
          </a:p>
          <a:p>
            <a:pPr marL="355600">
              <a:spcBef>
                <a:spcPts val="575"/>
              </a:spcBef>
              <a:buClr>
                <a:srgbClr val="CC9900"/>
              </a:buClr>
              <a:buFont typeface="Wingdings" pitchFamily="2" charset="2"/>
              <a:buChar char=""/>
              <a:tabLst>
                <a:tab pos="355600" algn="l"/>
              </a:tabLst>
            </a:pPr>
            <a:r>
              <a:rPr lang="hu-HU" sz="2400" smtClean="0">
                <a:latin typeface="Arial Narrow" pitchFamily="34" charset="0"/>
              </a:rPr>
              <a:t>Feladat: az államnak be kell avatkoznia a keresleti oldalon</a:t>
            </a:r>
          </a:p>
          <a:p>
            <a:pPr marL="755650" lvl="1">
              <a:spcBef>
                <a:spcPts val="488"/>
              </a:spcBef>
              <a:buClr>
                <a:srgbClr val="CC9900"/>
              </a:buClr>
              <a:tabLst>
                <a:tab pos="355600" algn="l"/>
              </a:tabLst>
            </a:pPr>
            <a:r>
              <a:rPr lang="hu-HU" sz="2000" smtClean="0">
                <a:latin typeface="Arial Narrow" pitchFamily="34" charset="0"/>
              </a:rPr>
              <a:t>Állami beruházások, közmunka;</a:t>
            </a:r>
          </a:p>
          <a:p>
            <a:pPr marL="755650" lvl="1">
              <a:spcBef>
                <a:spcPts val="463"/>
              </a:spcBef>
              <a:buClr>
                <a:srgbClr val="CC9900"/>
              </a:buClr>
              <a:tabLst>
                <a:tab pos="355600" algn="l"/>
              </a:tabLst>
            </a:pPr>
            <a:r>
              <a:rPr lang="hu-HU" sz="2000" smtClean="0">
                <a:latin typeface="Arial Narrow" pitchFamily="34" charset="0"/>
              </a:rPr>
              <a:t>Jövedelemtranszferek (</a:t>
            </a:r>
            <a:r>
              <a:rPr lang="hu-HU" sz="2000" smtClean="0">
                <a:latin typeface="Wingdings" pitchFamily="2" charset="2"/>
              </a:rPr>
              <a:t></a:t>
            </a:r>
            <a:r>
              <a:rPr lang="hu-H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smtClean="0">
                <a:latin typeface="Arial Narrow" pitchFamily="34" charset="0"/>
              </a:rPr>
              <a:t>társadalombiztosítás, jóléti állam)</a:t>
            </a:r>
          </a:p>
          <a:p>
            <a:pPr marL="355600">
              <a:spcBef>
                <a:spcPts val="563"/>
              </a:spcBef>
              <a:buClr>
                <a:srgbClr val="CC9900"/>
              </a:buClr>
              <a:buFont typeface="Wingdings" pitchFamily="2" charset="2"/>
              <a:buChar char=""/>
              <a:tabLst>
                <a:tab pos="355600" algn="l"/>
              </a:tabLst>
            </a:pPr>
            <a:r>
              <a:rPr lang="hu-HU" sz="2400" smtClean="0">
                <a:latin typeface="Arial Narrow" pitchFamily="34" charset="0"/>
              </a:rPr>
              <a:t>Pénzügyi rendszer szigorú szabályozása</a:t>
            </a:r>
          </a:p>
          <a:p>
            <a:pPr marL="355600">
              <a:spcBef>
                <a:spcPts val="575"/>
              </a:spcBef>
              <a:buClr>
                <a:srgbClr val="CC9900"/>
              </a:buClr>
              <a:buFont typeface="Wingdings" pitchFamily="2" charset="2"/>
              <a:buChar char=""/>
              <a:tabLst>
                <a:tab pos="355600" algn="l"/>
              </a:tabLst>
            </a:pPr>
            <a:r>
              <a:rPr lang="hu-HU" sz="2400" smtClean="0">
                <a:latin typeface="Arial Narrow" pitchFamily="34" charset="0"/>
              </a:rPr>
              <a:t>Anti-ciklikus gazdaságpolitika és aktív fiskális politika</a:t>
            </a:r>
          </a:p>
          <a:p>
            <a:pPr marL="755650" lvl="1">
              <a:spcBef>
                <a:spcPts val="500"/>
              </a:spcBef>
              <a:buClr>
                <a:srgbClr val="CC9900"/>
              </a:buClr>
              <a:tabLst>
                <a:tab pos="355600" algn="l"/>
              </a:tabLst>
            </a:pPr>
            <a:r>
              <a:rPr lang="hu-HU" sz="2000" smtClean="0">
                <a:latin typeface="Arial Narrow" pitchFamily="34" charset="0"/>
              </a:rPr>
              <a:t>Aktív keresletszabályozás; szükség esetén deficitfinanszírozás</a:t>
            </a:r>
          </a:p>
          <a:p>
            <a:pPr marL="355600">
              <a:spcBef>
                <a:spcPts val="550"/>
              </a:spcBef>
              <a:buClr>
                <a:srgbClr val="CC9900"/>
              </a:buClr>
              <a:buFont typeface="Wingdings" pitchFamily="2" charset="2"/>
              <a:buChar char=""/>
              <a:tabLst>
                <a:tab pos="355600" algn="l"/>
              </a:tabLst>
            </a:pPr>
            <a:r>
              <a:rPr lang="hu-HU" sz="2400" smtClean="0">
                <a:latin typeface="Arial Narrow" pitchFamily="34" charset="0"/>
              </a:rPr>
              <a:t>Főbb képviselői: F.D. Roosevelt (New Deal, 1933), J.F. Kennedy</a:t>
            </a:r>
          </a:p>
          <a:p>
            <a:pPr marL="355600">
              <a:spcBef>
                <a:spcPts val="550"/>
              </a:spcBef>
              <a:buClr>
                <a:srgbClr val="CC9900"/>
              </a:buClr>
              <a:buFont typeface="Wingdings" pitchFamily="2" charset="2"/>
              <a:buChar char=""/>
              <a:tabLst>
                <a:tab pos="355600" algn="l"/>
              </a:tabLst>
            </a:pPr>
            <a:r>
              <a:rPr lang="hu-HU" sz="2400" smtClean="0">
                <a:latin typeface="Arial Narrow" pitchFamily="34" charset="0"/>
              </a:rPr>
              <a:t>+ a hitleri hadigazdaság (Hljamar Shacht)</a:t>
            </a:r>
          </a:p>
          <a:p>
            <a:pPr marL="355600">
              <a:tabLst>
                <a:tab pos="355600" algn="l"/>
              </a:tabLst>
            </a:pPr>
            <a:endParaRPr lang="hu-HU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 keynesiánus korszak a II. vh. után</a:t>
            </a:r>
          </a:p>
        </p:txBody>
      </p:sp>
      <p:sp>
        <p:nvSpPr>
          <p:cNvPr id="31746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állam bővülő szerepköre, jóléti államok</a:t>
            </a:r>
          </a:p>
          <a:p>
            <a:r>
              <a:rPr lang="hu-HU" dirty="0" smtClean="0"/>
              <a:t>Állami tulajdon növekedése</a:t>
            </a:r>
          </a:p>
          <a:p>
            <a:r>
              <a:rPr lang="hu-HU" dirty="0" smtClean="0"/>
              <a:t>Teljes foglalkoztatás biztosítása (az alkotmányokban szerepel)</a:t>
            </a:r>
          </a:p>
          <a:p>
            <a:r>
              <a:rPr lang="hu-HU" dirty="0" smtClean="0"/>
              <a:t>A fiskális politika elsődlegessége</a:t>
            </a:r>
          </a:p>
          <a:p>
            <a:r>
              <a:rPr lang="hu-HU" dirty="0" smtClean="0"/>
              <a:t>A nemzetközi feltételrendszer is keynesi ihletésű (BW): fixárfolyamok, a tőkemozgások korlátozása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hu-HU" smtClean="0"/>
              <a:t>VÍGH LÁSZLÓ</a:t>
            </a:r>
          </a:p>
        </p:txBody>
      </p:sp>
      <p:sp>
        <p:nvSpPr>
          <p:cNvPr id="15362" name="Rectangle 3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hu-HU" sz="3600" dirty="0" smtClean="0"/>
              <a:t>Elérhetőség: </a:t>
            </a:r>
            <a:r>
              <a:rPr lang="hu-HU" sz="3600" dirty="0" err="1" smtClean="0">
                <a:hlinkClick r:id="rId2"/>
              </a:rPr>
              <a:t>vigh</a:t>
            </a:r>
            <a:r>
              <a:rPr lang="hu-HU" sz="3600" dirty="0" smtClean="0">
                <a:hlinkClick r:id="rId2"/>
              </a:rPr>
              <a:t>@</a:t>
            </a:r>
            <a:r>
              <a:rPr lang="hu-HU" sz="3600" dirty="0" err="1" smtClean="0">
                <a:hlinkClick r:id="rId2"/>
              </a:rPr>
              <a:t>kgt.bme.hu</a:t>
            </a:r>
            <a:endParaRPr lang="hu-HU" sz="3600" dirty="0" smtClean="0"/>
          </a:p>
          <a:p>
            <a:pPr marL="0" indent="0" eaLnBrk="1" hangingPunct="1">
              <a:lnSpc>
                <a:spcPct val="90000"/>
              </a:lnSpc>
            </a:pPr>
            <a:r>
              <a:rPr lang="hu-HU" sz="3600" dirty="0" smtClean="0"/>
              <a:t>Honlap: </a:t>
            </a:r>
            <a:r>
              <a:rPr lang="hu-HU" sz="3600" dirty="0">
                <a:hlinkClick r:id="rId3"/>
              </a:rPr>
              <a:t>http://vighlaszlo.com</a:t>
            </a:r>
            <a:r>
              <a:rPr lang="hu-HU" sz="3600" dirty="0" smtClean="0">
                <a:hlinkClick r:id="rId3"/>
              </a:rPr>
              <a:t>/</a:t>
            </a:r>
            <a:endParaRPr lang="hu-HU" sz="3600" dirty="0" smtClean="0"/>
          </a:p>
          <a:p>
            <a:pPr marL="0" indent="0" eaLnBrk="1" hangingPunct="1">
              <a:lnSpc>
                <a:spcPct val="90000"/>
              </a:lnSpc>
            </a:pPr>
            <a:r>
              <a:rPr lang="hu-HU" sz="3600" dirty="0" smtClean="0"/>
              <a:t>Tanszéki honlap</a:t>
            </a:r>
            <a:r>
              <a:rPr lang="hu-HU" sz="3600" dirty="0"/>
              <a:t>: </a:t>
            </a:r>
            <a:r>
              <a:rPr lang="hu-HU" sz="3600" dirty="0">
                <a:hlinkClick r:id="rId4"/>
              </a:rPr>
              <a:t>http://kgt.bme.hu</a:t>
            </a:r>
            <a:r>
              <a:rPr lang="hu-HU" sz="3600" dirty="0" smtClean="0">
                <a:hlinkClick r:id="rId4"/>
              </a:rPr>
              <a:t>/</a:t>
            </a:r>
            <a:endParaRPr lang="hu-HU" sz="3600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3600" dirty="0" smtClean="0"/>
              <a:t>BME Q ép. II. em. A217. sz.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3600" dirty="0" smtClean="0"/>
              <a:t>Fogadóórák: szerda 14-15:30, péntek 10-11:30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dirty="0" smtClean="0"/>
              <a:t>Változhat! 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hu-HU" dirty="0" smtClean="0"/>
              <a:t>Az aktuális a honlapon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églalap 1"/>
          <p:cNvSpPr>
            <a:spLocks noChangeArrowheads="1"/>
          </p:cNvSpPr>
          <p:nvPr/>
        </p:nvSpPr>
        <p:spPr bwMode="auto">
          <a:xfrm>
            <a:off x="179388" y="44450"/>
            <a:ext cx="4608512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800"/>
              <a:t>A neoliberális fordulat</a:t>
            </a:r>
          </a:p>
          <a:p>
            <a:r>
              <a:rPr lang="hu-HU" sz="2800"/>
              <a:t>Vezéralak: Milton Friedman</a:t>
            </a:r>
          </a:p>
          <a:p>
            <a:r>
              <a:rPr lang="hu-HU" sz="2800"/>
              <a:t>(1912-2006)</a:t>
            </a:r>
          </a:p>
          <a:p>
            <a:r>
              <a:rPr lang="hu-HU" sz="2800"/>
              <a:t>Monetáris ellenforradalom</a:t>
            </a:r>
          </a:p>
          <a:p>
            <a:r>
              <a:rPr lang="hu-HU" sz="2800"/>
              <a:t>= </a:t>
            </a:r>
          </a:p>
          <a:p>
            <a:r>
              <a:rPr lang="hu-HU" sz="2800"/>
              <a:t>Vissza klasszikus nézetekhez!</a:t>
            </a:r>
          </a:p>
        </p:txBody>
      </p:sp>
      <p:pic>
        <p:nvPicPr>
          <p:cNvPr id="32770" name="Kép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1900" y="284163"/>
            <a:ext cx="4108450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Szövegdoboz 3"/>
          <p:cNvSpPr txBox="1">
            <a:spLocks noChangeArrowheads="1"/>
          </p:cNvSpPr>
          <p:nvPr/>
        </p:nvSpPr>
        <p:spPr bwMode="auto">
          <a:xfrm>
            <a:off x="395536" y="3284984"/>
            <a:ext cx="8424862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hu-HU" sz="2800" dirty="0"/>
              <a:t>A piaci automatizmusok hosszú távon biztosítják az egyensúlyt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hu-HU" sz="2800" dirty="0"/>
              <a:t>A zavarokat az állami beavatkozás okozza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hu-HU" sz="2800" dirty="0"/>
              <a:t>A fiskális politika hatástalansága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hu-HU" sz="2800" dirty="0"/>
              <a:t>A monetáris politika előtérbe kerülése – de az is </a:t>
            </a:r>
            <a:r>
              <a:rPr lang="hu-HU" sz="2800" dirty="0" smtClean="0"/>
              <a:t>korlátozott: M szabályozása az infláció miatt</a:t>
            </a:r>
            <a:endParaRPr lang="hu-HU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 lIns="0" tIns="12700" rIns="0" bIns="0">
            <a:spAutoFit/>
          </a:bodyPr>
          <a:lstStyle/>
          <a:p>
            <a:pPr marL="1209675" indent="-1184275">
              <a:spcBef>
                <a:spcPts val="100"/>
              </a:spcBef>
            </a:pPr>
            <a:r>
              <a:rPr lang="hu-HU" smtClean="0"/>
              <a:t>Neokonzervatív/neoliberális  gazdaságpolitika</a:t>
            </a:r>
          </a:p>
        </p:txBody>
      </p:sp>
      <p:sp>
        <p:nvSpPr>
          <p:cNvPr id="6" name="object 6"/>
          <p:cNvSpPr>
            <a:spLocks noGrp="1"/>
          </p:cNvSpPr>
          <p:nvPr>
            <p:ph type="sldNum" sz="quarter" idx="12"/>
          </p:nvPr>
        </p:nvSpPr>
        <p:spPr>
          <a:xfrm>
            <a:off x="8840788" y="6616700"/>
            <a:ext cx="212725" cy="230188"/>
          </a:xfrm>
        </p:spPr>
        <p:txBody>
          <a:bodyPr wrap="square" lIns="0" tIns="1270" rIns="0" bIns="0">
            <a:spAutoFit/>
          </a:bodyPr>
          <a:lstStyle/>
          <a:p>
            <a:pPr marL="25400">
              <a:spcBef>
                <a:spcPts val="10"/>
              </a:spcBef>
              <a:defRPr/>
            </a:pPr>
            <a:fld id="{A73FE2D7-FBD2-4F86-B832-0C97F9DD3851}" type="slidenum">
              <a:rPr dirty="0"/>
              <a:pPr marL="25400">
                <a:spcBef>
                  <a:spcPts val="10"/>
                </a:spcBef>
                <a:defRPr/>
              </a:pPr>
              <a:t>21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6575" y="1552575"/>
            <a:ext cx="7913688" cy="4175125"/>
          </a:xfrm>
          <a:prstGeom prst="rect">
            <a:avLst/>
          </a:prstGeom>
        </p:spPr>
        <p:txBody>
          <a:bodyPr lIns="0" tIns="86360" rIns="0" bIns="0">
            <a:spAutoFit/>
          </a:bodyPr>
          <a:lstStyle/>
          <a:p>
            <a:pPr marL="355600" indent="-342900">
              <a:spcBef>
                <a:spcPts val="675"/>
              </a:spcBef>
              <a:buClr>
                <a:srgbClr val="CC9900"/>
              </a:buClr>
              <a:buFont typeface="Wingdings" pitchFamily="2" charset="2"/>
              <a:buChar char=""/>
              <a:tabLst>
                <a:tab pos="355600" algn="l"/>
              </a:tabLst>
            </a:pPr>
            <a:r>
              <a:rPr lang="hu-HU" sz="2400" dirty="0">
                <a:latin typeface="Arial Narrow" pitchFamily="34" charset="0"/>
              </a:rPr>
              <a:t>A kor fő kihívásai: olajválság, </a:t>
            </a:r>
            <a:r>
              <a:rPr lang="hu-HU" sz="2400" dirty="0" err="1">
                <a:latin typeface="Arial Narrow" pitchFamily="34" charset="0"/>
              </a:rPr>
              <a:t>stagfláció</a:t>
            </a:r>
            <a:r>
              <a:rPr lang="hu-HU" sz="2400" dirty="0">
                <a:latin typeface="Arial Narrow" pitchFamily="34" charset="0"/>
              </a:rPr>
              <a:t> (1970-es évek)</a:t>
            </a:r>
          </a:p>
          <a:p>
            <a:pPr marL="355600" indent="-342900">
              <a:spcBef>
                <a:spcPts val="575"/>
              </a:spcBef>
              <a:buClr>
                <a:srgbClr val="CC9900"/>
              </a:buClr>
              <a:buFont typeface="Wingdings" pitchFamily="2" charset="2"/>
              <a:buChar char=""/>
              <a:tabLst>
                <a:tab pos="355600" algn="l"/>
              </a:tabLst>
            </a:pPr>
            <a:r>
              <a:rPr lang="hu-HU" sz="2400" dirty="0">
                <a:latin typeface="Arial Narrow" pitchFamily="34" charset="0"/>
              </a:rPr>
              <a:t>Az igazi áttörés a 80-as évek</a:t>
            </a:r>
          </a:p>
          <a:p>
            <a:pPr marL="355600" indent="-342900">
              <a:spcBef>
                <a:spcPts val="575"/>
              </a:spcBef>
              <a:buClr>
                <a:srgbClr val="CC9900"/>
              </a:buClr>
              <a:buFont typeface="Wingdings" pitchFamily="2" charset="2"/>
              <a:buChar char=""/>
              <a:tabLst>
                <a:tab pos="355600" algn="l"/>
              </a:tabLst>
            </a:pPr>
            <a:r>
              <a:rPr lang="hu-HU" sz="2400" dirty="0">
                <a:latin typeface="Arial Narrow" pitchFamily="34" charset="0"/>
              </a:rPr>
              <a:t>Gazdaságpolitika feladata a stabil gazdasági környezet biztosítása</a:t>
            </a:r>
          </a:p>
          <a:p>
            <a:pPr marL="755650" lvl="1" indent="-285750">
              <a:spcBef>
                <a:spcPts val="488"/>
              </a:spcBef>
              <a:buClr>
                <a:srgbClr val="CC9900"/>
              </a:buClr>
              <a:buFontTx/>
              <a:buChar char="–"/>
              <a:tabLst>
                <a:tab pos="355600" algn="l"/>
              </a:tabLst>
            </a:pPr>
            <a:r>
              <a:rPr lang="hu-HU" sz="2000" dirty="0">
                <a:latin typeface="Arial Narrow" pitchFamily="34" charset="0"/>
              </a:rPr>
              <a:t>Alacsony infláció</a:t>
            </a:r>
          </a:p>
          <a:p>
            <a:pPr marL="755650" lvl="1" indent="-285750">
              <a:spcBef>
                <a:spcPts val="475"/>
              </a:spcBef>
              <a:buClr>
                <a:srgbClr val="CC9900"/>
              </a:buClr>
              <a:buFontTx/>
              <a:buChar char="–"/>
              <a:tabLst>
                <a:tab pos="355600" algn="l"/>
              </a:tabLst>
            </a:pPr>
            <a:r>
              <a:rPr lang="hu-HU" sz="2000" dirty="0">
                <a:latin typeface="Arial Narrow" pitchFamily="34" charset="0"/>
              </a:rPr>
              <a:t>Stabil költségvetési helyzet</a:t>
            </a:r>
          </a:p>
          <a:p>
            <a:pPr marL="355600" indent="-342900">
              <a:spcBef>
                <a:spcPts val="563"/>
              </a:spcBef>
              <a:buClr>
                <a:srgbClr val="CC9900"/>
              </a:buClr>
              <a:buFont typeface="Wingdings" pitchFamily="2" charset="2"/>
              <a:buChar char=""/>
              <a:tabLst>
                <a:tab pos="355600" algn="l"/>
              </a:tabLst>
            </a:pPr>
            <a:r>
              <a:rPr lang="hu-HU" sz="2400" dirty="0">
                <a:latin typeface="Arial Narrow" pitchFamily="34" charset="0"/>
              </a:rPr>
              <a:t>Dereguláció, privatizáció, liberalizáció</a:t>
            </a:r>
          </a:p>
          <a:p>
            <a:pPr marL="355600" indent="-342900">
              <a:spcBef>
                <a:spcPts val="575"/>
              </a:spcBef>
              <a:buClr>
                <a:srgbClr val="CC9900"/>
              </a:buClr>
              <a:buFont typeface="Wingdings" pitchFamily="2" charset="2"/>
              <a:buChar char=""/>
              <a:tabLst>
                <a:tab pos="355600" algn="l"/>
              </a:tabLst>
            </a:pPr>
            <a:r>
              <a:rPr lang="hu-HU" sz="2400" dirty="0" smtClean="0">
                <a:latin typeface="Arial Narrow" pitchFamily="34" charset="0"/>
              </a:rPr>
              <a:t>További elméleti </a:t>
            </a:r>
            <a:r>
              <a:rPr lang="hu-HU" sz="2400" dirty="0">
                <a:latin typeface="Arial Narrow" pitchFamily="34" charset="0"/>
              </a:rPr>
              <a:t>háttér: kínálati közgazdaságtan (Arthur </a:t>
            </a:r>
            <a:r>
              <a:rPr lang="hu-HU" sz="2400" dirty="0" err="1">
                <a:latin typeface="Arial Narrow" pitchFamily="34" charset="0"/>
              </a:rPr>
              <a:t>Laffer</a:t>
            </a:r>
            <a:r>
              <a:rPr lang="hu-HU" sz="2400" dirty="0">
                <a:latin typeface="Arial Narrow" pitchFamily="34" charset="0"/>
              </a:rPr>
              <a:t>)</a:t>
            </a:r>
          </a:p>
          <a:p>
            <a:pPr marL="755650" lvl="1" indent="-285750">
              <a:spcBef>
                <a:spcPts val="500"/>
              </a:spcBef>
              <a:buClr>
                <a:srgbClr val="CC9900"/>
              </a:buClr>
              <a:buFontTx/>
              <a:buChar char="–"/>
              <a:tabLst>
                <a:tab pos="355600" algn="l"/>
              </a:tabLst>
            </a:pPr>
            <a:r>
              <a:rPr lang="hu-HU" sz="2000" dirty="0">
                <a:latin typeface="Arial Narrow" pitchFamily="34" charset="0"/>
              </a:rPr>
              <a:t>Adócsökkentések</a:t>
            </a:r>
          </a:p>
          <a:p>
            <a:pPr marL="755650" lvl="1" indent="-285750">
              <a:spcBef>
                <a:spcPts val="475"/>
              </a:spcBef>
              <a:buClr>
                <a:srgbClr val="CC9900"/>
              </a:buClr>
              <a:buFontTx/>
              <a:buChar char="–"/>
              <a:tabLst>
                <a:tab pos="355600" algn="l"/>
              </a:tabLst>
            </a:pPr>
            <a:r>
              <a:rPr lang="hu-HU" sz="2000" dirty="0">
                <a:latin typeface="Arial Narrow" pitchFamily="34" charset="0"/>
              </a:rPr>
              <a:t>Kormányzati kiadások leépítése</a:t>
            </a:r>
          </a:p>
          <a:p>
            <a:pPr marL="355600" indent="-342900">
              <a:spcBef>
                <a:spcPts val="550"/>
              </a:spcBef>
              <a:buClr>
                <a:srgbClr val="CC9900"/>
              </a:buClr>
              <a:buFont typeface="Wingdings" pitchFamily="2" charset="2"/>
              <a:buChar char=""/>
              <a:tabLst>
                <a:tab pos="355600" algn="l"/>
              </a:tabLst>
            </a:pPr>
            <a:r>
              <a:rPr lang="hu-HU" sz="2400" dirty="0">
                <a:latin typeface="Arial Narrow" pitchFamily="34" charset="0"/>
              </a:rPr>
              <a:t>Főbb képviselői: Margaret Thatcher, Ronald Reagan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 neoliberális fordulat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Szabadpiaci nézetek reneszánsza</a:t>
            </a:r>
          </a:p>
          <a:p>
            <a:pPr marL="624840" indent="0">
              <a:spcBef>
                <a:spcPts val="465"/>
              </a:spcBef>
              <a:buFont typeface="Arial" charset="0"/>
              <a:buNone/>
              <a:defRPr/>
            </a:pPr>
            <a:r>
              <a:rPr lang="hu-HU" spc="-5" dirty="0">
                <a:latin typeface="Wingdings"/>
                <a:cs typeface="Wingdings"/>
              </a:rPr>
              <a:t></a:t>
            </a:r>
            <a:r>
              <a:rPr lang="hu-HU" spc="-5" dirty="0">
                <a:latin typeface="Arial Narrow"/>
                <a:cs typeface="Arial Narrow"/>
              </a:rPr>
              <a:t>”washingtoni </a:t>
            </a:r>
            <a:r>
              <a:rPr lang="hu-HU" spc="-10" dirty="0">
                <a:latin typeface="Arial Narrow"/>
                <a:cs typeface="Arial Narrow"/>
              </a:rPr>
              <a:t>konszenzus” </a:t>
            </a:r>
            <a:r>
              <a:rPr lang="hu-HU" spc="-5" dirty="0">
                <a:latin typeface="Arial Narrow"/>
                <a:cs typeface="Arial Narrow"/>
              </a:rPr>
              <a:t>(IMF/Világbank</a:t>
            </a:r>
            <a:r>
              <a:rPr lang="hu-HU" spc="35" dirty="0">
                <a:latin typeface="Arial Narrow"/>
                <a:cs typeface="Arial Narrow"/>
              </a:rPr>
              <a:t> </a:t>
            </a:r>
            <a:r>
              <a:rPr lang="hu-HU" spc="-5" dirty="0">
                <a:latin typeface="Arial Narrow"/>
                <a:cs typeface="Arial Narrow"/>
              </a:rPr>
              <a:t>szerepe)</a:t>
            </a:r>
          </a:p>
          <a:p>
            <a:pPr marL="624840" indent="0">
              <a:spcBef>
                <a:spcPts val="475"/>
              </a:spcBef>
              <a:buFont typeface="Arial" charset="0"/>
              <a:buNone/>
              <a:defRPr/>
            </a:pPr>
            <a:r>
              <a:rPr lang="hu-HU" spc="-5" dirty="0" smtClean="0">
                <a:latin typeface="Wingdings"/>
                <a:cs typeface="Wingdings"/>
              </a:rPr>
              <a:t></a:t>
            </a:r>
            <a:r>
              <a:rPr lang="hu-HU" spc="-5" dirty="0" smtClean="0"/>
              <a:t>globalizáció felpörög</a:t>
            </a:r>
            <a:endParaRPr lang="hu-HU" dirty="0" smtClean="0"/>
          </a:p>
          <a:p>
            <a:pPr>
              <a:defRPr/>
            </a:pPr>
            <a:r>
              <a:rPr lang="hu-HU" dirty="0" smtClean="0"/>
              <a:t>Az újklasszikus iskola előretörése (Lucas </a:t>
            </a:r>
            <a:r>
              <a:rPr lang="hu-HU" dirty="0" err="1" smtClean="0"/>
              <a:t>Sargent</a:t>
            </a:r>
            <a:r>
              <a:rPr lang="hu-HU" dirty="0" smtClean="0"/>
              <a:t>, Wallace, </a:t>
            </a:r>
            <a:r>
              <a:rPr lang="hu-HU" dirty="0" err="1" smtClean="0"/>
              <a:t>Barro</a:t>
            </a:r>
            <a:r>
              <a:rPr lang="hu-HU" dirty="0" smtClean="0"/>
              <a:t>)</a:t>
            </a:r>
          </a:p>
          <a:p>
            <a:pPr>
              <a:defRPr/>
            </a:pPr>
            <a:r>
              <a:rPr lang="hu-HU" dirty="0" smtClean="0"/>
              <a:t>Kínálati gazdaságtan (</a:t>
            </a:r>
            <a:r>
              <a:rPr lang="hu-HU" dirty="0" err="1" smtClean="0"/>
              <a:t>Laffer</a:t>
            </a:r>
            <a:r>
              <a:rPr lang="hu-HU" dirty="0" smtClean="0"/>
              <a:t>)</a:t>
            </a:r>
          </a:p>
          <a:p>
            <a:pPr>
              <a:defRPr/>
            </a:pPr>
            <a:r>
              <a:rPr lang="hu-HU" dirty="0" smtClean="0"/>
              <a:t>Később az újkonszenzus</a:t>
            </a:r>
            <a:endParaRPr lang="hu-H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 2008-as válság mint fordulópont</a:t>
            </a:r>
          </a:p>
        </p:txBody>
      </p:sp>
      <p:sp>
        <p:nvSpPr>
          <p:cNvPr id="35842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mainstream</a:t>
            </a:r>
            <a:r>
              <a:rPr lang="hu-HU" dirty="0" smtClean="0"/>
              <a:t> közgazdaságtan meginog</a:t>
            </a:r>
          </a:p>
          <a:p>
            <a:r>
              <a:rPr lang="hu-HU" dirty="0" smtClean="0"/>
              <a:t>Előtte: </a:t>
            </a:r>
            <a:r>
              <a:rPr lang="hu-HU" spc="-5" dirty="0" err="1"/>
              <a:t>great</a:t>
            </a:r>
            <a:r>
              <a:rPr lang="hu-HU" spc="-5" dirty="0"/>
              <a:t> </a:t>
            </a:r>
            <a:r>
              <a:rPr lang="hu-HU" spc="-5" dirty="0" err="1"/>
              <a:t>moderation</a:t>
            </a:r>
            <a:r>
              <a:rPr lang="hu-HU" spc="-5"/>
              <a:t> </a:t>
            </a:r>
            <a:r>
              <a:rPr lang="hu-HU" spc="-5">
                <a:latin typeface="Arial Narrow"/>
                <a:cs typeface="Arial Narrow"/>
              </a:rPr>
              <a:t>(„nagy</a:t>
            </a:r>
            <a:r>
              <a:rPr lang="hu-HU" spc="-10">
                <a:latin typeface="Arial Narrow"/>
                <a:cs typeface="Arial Narrow"/>
              </a:rPr>
              <a:t> mérsékletesség</a:t>
            </a:r>
            <a:r>
              <a:rPr lang="hu-HU" spc="-10" smtClean="0">
                <a:latin typeface="Arial Narrow"/>
                <a:cs typeface="Arial Narrow"/>
              </a:rPr>
              <a:t>”- 2002-2007)</a:t>
            </a:r>
            <a:endParaRPr lang="hu-HU" smtClean="0"/>
          </a:p>
          <a:p>
            <a:r>
              <a:rPr lang="hu-HU" dirty="0" err="1" smtClean="0"/>
              <a:t>Unortodox</a:t>
            </a:r>
            <a:r>
              <a:rPr lang="hu-HU" dirty="0" smtClean="0"/>
              <a:t> gazdaságpolitikák</a:t>
            </a:r>
          </a:p>
          <a:p>
            <a:r>
              <a:rPr lang="hu-HU" dirty="0" smtClean="0"/>
              <a:t>Mennyiségi lazítás, költségvetési expanzió</a:t>
            </a:r>
          </a:p>
          <a:p>
            <a:r>
              <a:rPr lang="hu-HU" dirty="0" smtClean="0"/>
              <a:t>Vissza Keyneshez, vagy elmélet nélkül?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Milyen a jó gazdaságpolitika?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Mindig más, korfüggő?</a:t>
            </a:r>
          </a:p>
          <a:p>
            <a:r>
              <a:rPr lang="hu-HU" smtClean="0"/>
              <a:t>DE!</a:t>
            </a:r>
            <a:endParaRPr lang="hu-HU" dirty="0" smtClean="0"/>
          </a:p>
          <a:p>
            <a:r>
              <a:rPr lang="hu-HU" dirty="0" smtClean="0"/>
              <a:t>Vannak sikeres és sikertelen politikák egy adott korszakban</a:t>
            </a:r>
          </a:p>
          <a:p>
            <a:r>
              <a:rPr lang="hu-HU" dirty="0" smtClean="0"/>
              <a:t>Eltérő fejlettségű országok (felzárkózás)</a:t>
            </a:r>
          </a:p>
          <a:p>
            <a:r>
              <a:rPr lang="hu-HU" dirty="0" smtClean="0"/>
              <a:t>Kis és nagy gazdaságok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7031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Miről lesz szó?</a:t>
            </a:r>
          </a:p>
        </p:txBody>
      </p:sp>
      <p:sp>
        <p:nvSpPr>
          <p:cNvPr id="16386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államok gazdaságpolitikája történelmi távlatban: gazdaságpolitikai korszakok és ideológiák, az állam változó gazdasági szerepe</a:t>
            </a:r>
          </a:p>
          <a:p>
            <a:r>
              <a:rPr lang="hu-HU" dirty="0" smtClean="0"/>
              <a:t>A gazdaságpolitika főbb összetevői a modern gazdaságokban, a modern állam gazdasági funkciói eszközei és intézményei</a:t>
            </a:r>
          </a:p>
          <a:p>
            <a:r>
              <a:rPr lang="hu-HU" dirty="0" smtClean="0"/>
              <a:t>A magyar gazdaságpolitikák a rendszerváltás után és annak előzményei</a:t>
            </a:r>
          </a:p>
          <a:p>
            <a:endParaRPr lang="hu-HU" dirty="0" smtClean="0"/>
          </a:p>
          <a:p>
            <a:endParaRPr lang="hu-H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-24008"/>
            <a:ext cx="8229600" cy="1143000"/>
          </a:xfrm>
        </p:spPr>
        <p:txBody>
          <a:bodyPr/>
          <a:lstStyle/>
          <a:p>
            <a:r>
              <a:rPr lang="hu-HU" dirty="0"/>
              <a:t>I</a:t>
            </a:r>
            <a:r>
              <a:rPr lang="hu-HU" dirty="0" smtClean="0"/>
              <a:t>rodalom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4525963"/>
          </a:xfrm>
        </p:spPr>
        <p:txBody>
          <a:bodyPr/>
          <a:lstStyle/>
          <a:p>
            <a:r>
              <a:rPr lang="hu-HU" dirty="0" err="1" smtClean="0"/>
              <a:t>Muraközy</a:t>
            </a:r>
            <a:r>
              <a:rPr lang="hu-HU" dirty="0" smtClean="0"/>
              <a:t> László: </a:t>
            </a:r>
            <a:r>
              <a:rPr lang="pt-BR" dirty="0"/>
              <a:t>Államok </a:t>
            </a:r>
            <a:r>
              <a:rPr lang="pt-BR" dirty="0" smtClean="0"/>
              <a:t>kora</a:t>
            </a:r>
            <a:r>
              <a:rPr lang="hu-HU" dirty="0" smtClean="0"/>
              <a:t> -</a:t>
            </a:r>
            <a:r>
              <a:rPr lang="pt-BR" dirty="0" smtClean="0"/>
              <a:t> </a:t>
            </a:r>
            <a:r>
              <a:rPr lang="pt-BR" dirty="0"/>
              <a:t>az európai </a:t>
            </a:r>
            <a:r>
              <a:rPr lang="pt-BR" dirty="0" smtClean="0"/>
              <a:t>modell</a:t>
            </a:r>
            <a:r>
              <a:rPr lang="hu-HU" dirty="0" smtClean="0"/>
              <a:t>, Akadémiai kiadó 2012</a:t>
            </a:r>
          </a:p>
          <a:p>
            <a:r>
              <a:rPr lang="hu-HU" dirty="0" smtClean="0">
                <a:hlinkClick r:id="rId2"/>
              </a:rPr>
              <a:t>Http</a:t>
            </a:r>
            <a:r>
              <a:rPr lang="hu-HU" dirty="0">
                <a:hlinkClick r:id="rId2"/>
              </a:rPr>
              <a:t>://real-d.mtak.hu/554</a:t>
            </a:r>
            <a:r>
              <a:rPr lang="hu-HU" dirty="0" smtClean="0">
                <a:hlinkClick r:id="rId2"/>
              </a:rPr>
              <a:t>/</a:t>
            </a:r>
            <a:endParaRPr lang="hu-HU" dirty="0" smtClean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204864"/>
            <a:ext cx="2592288" cy="366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979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Miről lesz szó?</a:t>
            </a:r>
          </a:p>
        </p:txBody>
      </p:sp>
      <p:sp>
        <p:nvSpPr>
          <p:cNvPr id="17410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nemzetközi feltételrendszer változása: szabad kereskedelem és protekcionizmus</a:t>
            </a:r>
          </a:p>
          <a:p>
            <a:r>
              <a:rPr lang="hu-HU" dirty="0" smtClean="0"/>
              <a:t>Gazdasági felzárkózás: sikeres és sikertelen gazdaságpolitikák (ország-tanulmányok)</a:t>
            </a:r>
          </a:p>
          <a:p>
            <a:r>
              <a:rPr lang="hu-HU" dirty="0" smtClean="0"/>
              <a:t>Válságok és válságkezelés: ortodox és </a:t>
            </a:r>
            <a:r>
              <a:rPr lang="hu-HU" dirty="0" err="1" smtClean="0"/>
              <a:t>heterodox</a:t>
            </a:r>
            <a:r>
              <a:rPr lang="hu-HU" dirty="0" smtClean="0"/>
              <a:t> gazdaságpolitikák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hu-HU" smtClean="0"/>
              <a:t>Bevezetés</a:t>
            </a:r>
          </a:p>
        </p:txBody>
      </p:sp>
      <p:sp>
        <p:nvSpPr>
          <p:cNvPr id="18434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hu-HU" dirty="0" smtClean="0"/>
              <a:t>Gazdaságelmélet és gazdaságpolitika</a:t>
            </a:r>
          </a:p>
          <a:p>
            <a:r>
              <a:rPr lang="hu-HU" dirty="0" smtClean="0"/>
              <a:t>Melyik a meghatározó?</a:t>
            </a:r>
          </a:p>
          <a:p>
            <a:r>
              <a:rPr lang="hu-HU" dirty="0" smtClean="0"/>
              <a:t>Állam és piac viszonya: szükséges-e az állam beavatkozása? Milyen módon?</a:t>
            </a:r>
          </a:p>
          <a:p>
            <a:r>
              <a:rPr lang="hu-HU" dirty="0" smtClean="0"/>
              <a:t>Változó történelmi válaszok</a:t>
            </a:r>
          </a:p>
          <a:p>
            <a:r>
              <a:rPr lang="hu-HU" dirty="0" smtClean="0"/>
              <a:t>Wagner-törvény: a gazdasági fejlődés és a közkiadások nagysága közti összefüggés pozitív. 		Tények?</a:t>
            </a:r>
          </a:p>
          <a:p>
            <a:r>
              <a:rPr lang="hu-HU" dirty="0" smtClean="0"/>
              <a:t>A gazdaságpolitika mozgástere</a:t>
            </a:r>
          </a:p>
        </p:txBody>
      </p:sp>
      <p:sp>
        <p:nvSpPr>
          <p:cNvPr id="4" name="Jobbra nyíl 3"/>
          <p:cNvSpPr/>
          <p:nvPr/>
        </p:nvSpPr>
        <p:spPr>
          <a:xfrm>
            <a:off x="2267744" y="5013176"/>
            <a:ext cx="620713" cy="1174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Csoportba foglalás 1"/>
          <p:cNvGrpSpPr>
            <a:grpSpLocks/>
          </p:cNvGrpSpPr>
          <p:nvPr/>
        </p:nvGrpSpPr>
        <p:grpSpPr bwMode="auto">
          <a:xfrm>
            <a:off x="1042988" y="692150"/>
            <a:ext cx="6337300" cy="4752975"/>
            <a:chOff x="2" y="0"/>
            <a:chExt cx="4064" cy="2675"/>
          </a:xfrm>
        </p:grpSpPr>
        <p:grpSp>
          <p:nvGrpSpPr>
            <p:cNvPr id="19460" name="Group 251"/>
            <p:cNvGrpSpPr>
              <a:grpSpLocks/>
            </p:cNvGrpSpPr>
            <p:nvPr/>
          </p:nvGrpSpPr>
          <p:grpSpPr bwMode="auto">
            <a:xfrm>
              <a:off x="196" y="1026"/>
              <a:ext cx="3867" cy="1073"/>
              <a:chOff x="196" y="1026"/>
              <a:chExt cx="3867" cy="1073"/>
            </a:xfrm>
          </p:grpSpPr>
          <p:sp>
            <p:nvSpPr>
              <p:cNvPr id="19548" name="Freeform 252"/>
              <p:cNvSpPr>
                <a:spLocks/>
              </p:cNvSpPr>
              <p:nvPr/>
            </p:nvSpPr>
            <p:spPr bwMode="auto">
              <a:xfrm>
                <a:off x="196" y="1026"/>
                <a:ext cx="3867" cy="1073"/>
              </a:xfrm>
              <a:custGeom>
                <a:avLst/>
                <a:gdLst>
                  <a:gd name="T0" fmla="*/ 35 w 3867"/>
                  <a:gd name="T1" fmla="*/ 776 h 1073"/>
                  <a:gd name="T2" fmla="*/ 3866 w 3867"/>
                  <a:gd name="T3" fmla="*/ 776 h 1073"/>
                  <a:gd name="T4" fmla="*/ 0 60000 65536"/>
                  <a:gd name="T5" fmla="*/ 0 60000 65536"/>
                  <a:gd name="T6" fmla="*/ 0 w 3867"/>
                  <a:gd name="T7" fmla="*/ 0 h 1073"/>
                  <a:gd name="T8" fmla="*/ 3867 w 3867"/>
                  <a:gd name="T9" fmla="*/ 1073 h 107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67" h="1073">
                    <a:moveTo>
                      <a:pt x="35" y="776"/>
                    </a:moveTo>
                    <a:lnTo>
                      <a:pt x="3866" y="776"/>
                    </a:lnTo>
                  </a:path>
                </a:pathLst>
              </a:custGeom>
              <a:noFill/>
              <a:ln w="152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49" name="Freeform 253"/>
              <p:cNvSpPr>
                <a:spLocks/>
              </p:cNvSpPr>
              <p:nvPr/>
            </p:nvSpPr>
            <p:spPr bwMode="auto">
              <a:xfrm>
                <a:off x="196" y="1026"/>
                <a:ext cx="3867" cy="1073"/>
              </a:xfrm>
              <a:custGeom>
                <a:avLst/>
                <a:gdLst>
                  <a:gd name="T0" fmla="*/ 35 w 3867"/>
                  <a:gd name="T1" fmla="*/ 519 h 1073"/>
                  <a:gd name="T2" fmla="*/ 3866 w 3867"/>
                  <a:gd name="T3" fmla="*/ 519 h 1073"/>
                  <a:gd name="T4" fmla="*/ 0 60000 65536"/>
                  <a:gd name="T5" fmla="*/ 0 60000 65536"/>
                  <a:gd name="T6" fmla="*/ 0 w 3867"/>
                  <a:gd name="T7" fmla="*/ 0 h 1073"/>
                  <a:gd name="T8" fmla="*/ 3867 w 3867"/>
                  <a:gd name="T9" fmla="*/ 1073 h 107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67" h="1073">
                    <a:moveTo>
                      <a:pt x="35" y="519"/>
                    </a:moveTo>
                    <a:lnTo>
                      <a:pt x="3866" y="519"/>
                    </a:lnTo>
                  </a:path>
                </a:pathLst>
              </a:custGeom>
              <a:noFill/>
              <a:ln w="152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50" name="Freeform 254"/>
              <p:cNvSpPr>
                <a:spLocks/>
              </p:cNvSpPr>
              <p:nvPr/>
            </p:nvSpPr>
            <p:spPr bwMode="auto">
              <a:xfrm>
                <a:off x="196" y="1026"/>
                <a:ext cx="3867" cy="1073"/>
              </a:xfrm>
              <a:custGeom>
                <a:avLst/>
                <a:gdLst>
                  <a:gd name="T0" fmla="*/ 35 w 3867"/>
                  <a:gd name="T1" fmla="*/ 260 h 1073"/>
                  <a:gd name="T2" fmla="*/ 3866 w 3867"/>
                  <a:gd name="T3" fmla="*/ 260 h 1073"/>
                  <a:gd name="T4" fmla="*/ 0 60000 65536"/>
                  <a:gd name="T5" fmla="*/ 0 60000 65536"/>
                  <a:gd name="T6" fmla="*/ 0 w 3867"/>
                  <a:gd name="T7" fmla="*/ 0 h 1073"/>
                  <a:gd name="T8" fmla="*/ 3867 w 3867"/>
                  <a:gd name="T9" fmla="*/ 1073 h 107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67" h="1073">
                    <a:moveTo>
                      <a:pt x="35" y="260"/>
                    </a:moveTo>
                    <a:lnTo>
                      <a:pt x="3866" y="260"/>
                    </a:lnTo>
                  </a:path>
                </a:pathLst>
              </a:custGeom>
              <a:noFill/>
              <a:ln w="152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51" name="Freeform 255"/>
              <p:cNvSpPr>
                <a:spLocks/>
              </p:cNvSpPr>
              <p:nvPr/>
            </p:nvSpPr>
            <p:spPr bwMode="auto">
              <a:xfrm>
                <a:off x="196" y="1026"/>
                <a:ext cx="3867" cy="1073"/>
              </a:xfrm>
              <a:custGeom>
                <a:avLst/>
                <a:gdLst>
                  <a:gd name="T0" fmla="*/ 35 w 3867"/>
                  <a:gd name="T1" fmla="*/ 1 h 1073"/>
                  <a:gd name="T2" fmla="*/ 3866 w 3867"/>
                  <a:gd name="T3" fmla="*/ 1 h 1073"/>
                  <a:gd name="T4" fmla="*/ 0 60000 65536"/>
                  <a:gd name="T5" fmla="*/ 0 60000 65536"/>
                  <a:gd name="T6" fmla="*/ 0 w 3867"/>
                  <a:gd name="T7" fmla="*/ 0 h 1073"/>
                  <a:gd name="T8" fmla="*/ 3867 w 3867"/>
                  <a:gd name="T9" fmla="*/ 1073 h 107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67" h="1073">
                    <a:moveTo>
                      <a:pt x="35" y="1"/>
                    </a:moveTo>
                    <a:lnTo>
                      <a:pt x="3866" y="1"/>
                    </a:lnTo>
                  </a:path>
                </a:pathLst>
              </a:custGeom>
              <a:noFill/>
              <a:ln w="152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52" name="Freeform 256"/>
              <p:cNvSpPr>
                <a:spLocks/>
              </p:cNvSpPr>
              <p:nvPr/>
            </p:nvSpPr>
            <p:spPr bwMode="auto">
              <a:xfrm>
                <a:off x="196" y="1026"/>
                <a:ext cx="3867" cy="1073"/>
              </a:xfrm>
              <a:custGeom>
                <a:avLst/>
                <a:gdLst>
                  <a:gd name="T0" fmla="*/ 37 w 3867"/>
                  <a:gd name="T1" fmla="*/ 0 h 1073"/>
                  <a:gd name="T2" fmla="*/ 37 w 3867"/>
                  <a:gd name="T3" fmla="*/ 1072 h 1073"/>
                  <a:gd name="T4" fmla="*/ 0 60000 65536"/>
                  <a:gd name="T5" fmla="*/ 0 60000 65536"/>
                  <a:gd name="T6" fmla="*/ 0 w 3867"/>
                  <a:gd name="T7" fmla="*/ 0 h 1073"/>
                  <a:gd name="T8" fmla="*/ 3867 w 3867"/>
                  <a:gd name="T9" fmla="*/ 1073 h 107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67" h="1073">
                    <a:moveTo>
                      <a:pt x="37" y="0"/>
                    </a:moveTo>
                    <a:lnTo>
                      <a:pt x="37" y="1072"/>
                    </a:lnTo>
                  </a:path>
                </a:pathLst>
              </a:custGeom>
              <a:noFill/>
              <a:ln w="152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53" name="Freeform 257"/>
              <p:cNvSpPr>
                <a:spLocks/>
              </p:cNvSpPr>
              <p:nvPr/>
            </p:nvSpPr>
            <p:spPr bwMode="auto">
              <a:xfrm>
                <a:off x="196" y="1026"/>
                <a:ext cx="3867" cy="1073"/>
              </a:xfrm>
              <a:custGeom>
                <a:avLst/>
                <a:gdLst>
                  <a:gd name="T0" fmla="*/ 0 w 3867"/>
                  <a:gd name="T1" fmla="*/ 1035 h 1073"/>
                  <a:gd name="T2" fmla="*/ 9 w 3867"/>
                  <a:gd name="T3" fmla="*/ 1035 h 1073"/>
                  <a:gd name="T4" fmla="*/ 0 60000 65536"/>
                  <a:gd name="T5" fmla="*/ 0 60000 65536"/>
                  <a:gd name="T6" fmla="*/ 0 w 3867"/>
                  <a:gd name="T7" fmla="*/ 0 h 1073"/>
                  <a:gd name="T8" fmla="*/ 3867 w 3867"/>
                  <a:gd name="T9" fmla="*/ 1073 h 107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67" h="1073">
                    <a:moveTo>
                      <a:pt x="0" y="1035"/>
                    </a:moveTo>
                    <a:lnTo>
                      <a:pt x="9" y="1035"/>
                    </a:lnTo>
                  </a:path>
                </a:pathLst>
              </a:custGeom>
              <a:noFill/>
              <a:ln w="152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54" name="Freeform 258"/>
              <p:cNvSpPr>
                <a:spLocks/>
              </p:cNvSpPr>
              <p:nvPr/>
            </p:nvSpPr>
            <p:spPr bwMode="auto">
              <a:xfrm>
                <a:off x="196" y="1026"/>
                <a:ext cx="3867" cy="1073"/>
              </a:xfrm>
              <a:custGeom>
                <a:avLst/>
                <a:gdLst>
                  <a:gd name="T0" fmla="*/ 9 w 3867"/>
                  <a:gd name="T1" fmla="*/ 1035 h 1073"/>
                  <a:gd name="T2" fmla="*/ 35 w 3867"/>
                  <a:gd name="T3" fmla="*/ 1035 h 1073"/>
                  <a:gd name="T4" fmla="*/ 0 60000 65536"/>
                  <a:gd name="T5" fmla="*/ 0 60000 65536"/>
                  <a:gd name="T6" fmla="*/ 0 w 3867"/>
                  <a:gd name="T7" fmla="*/ 0 h 1073"/>
                  <a:gd name="T8" fmla="*/ 3867 w 3867"/>
                  <a:gd name="T9" fmla="*/ 1073 h 107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67" h="1073">
                    <a:moveTo>
                      <a:pt x="9" y="1035"/>
                    </a:moveTo>
                    <a:lnTo>
                      <a:pt x="35" y="1035"/>
                    </a:lnTo>
                  </a:path>
                </a:pathLst>
              </a:custGeom>
              <a:noFill/>
              <a:ln w="152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55" name="Freeform 259"/>
              <p:cNvSpPr>
                <a:spLocks/>
              </p:cNvSpPr>
              <p:nvPr/>
            </p:nvSpPr>
            <p:spPr bwMode="auto">
              <a:xfrm>
                <a:off x="196" y="1026"/>
                <a:ext cx="3867" cy="1073"/>
              </a:xfrm>
              <a:custGeom>
                <a:avLst/>
                <a:gdLst>
                  <a:gd name="T0" fmla="*/ 9 w 3867"/>
                  <a:gd name="T1" fmla="*/ 905 h 1073"/>
                  <a:gd name="T2" fmla="*/ 35 w 3867"/>
                  <a:gd name="T3" fmla="*/ 905 h 1073"/>
                  <a:gd name="T4" fmla="*/ 0 60000 65536"/>
                  <a:gd name="T5" fmla="*/ 0 60000 65536"/>
                  <a:gd name="T6" fmla="*/ 0 w 3867"/>
                  <a:gd name="T7" fmla="*/ 0 h 1073"/>
                  <a:gd name="T8" fmla="*/ 3867 w 3867"/>
                  <a:gd name="T9" fmla="*/ 1073 h 107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67" h="1073">
                    <a:moveTo>
                      <a:pt x="9" y="905"/>
                    </a:moveTo>
                    <a:lnTo>
                      <a:pt x="35" y="905"/>
                    </a:lnTo>
                  </a:path>
                </a:pathLst>
              </a:custGeom>
              <a:noFill/>
              <a:ln w="152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56" name="Freeform 260"/>
              <p:cNvSpPr>
                <a:spLocks/>
              </p:cNvSpPr>
              <p:nvPr/>
            </p:nvSpPr>
            <p:spPr bwMode="auto">
              <a:xfrm>
                <a:off x="196" y="1026"/>
                <a:ext cx="3867" cy="1073"/>
              </a:xfrm>
              <a:custGeom>
                <a:avLst/>
                <a:gdLst>
                  <a:gd name="T0" fmla="*/ 0 w 3867"/>
                  <a:gd name="T1" fmla="*/ 776 h 1073"/>
                  <a:gd name="T2" fmla="*/ 9 w 3867"/>
                  <a:gd name="T3" fmla="*/ 776 h 1073"/>
                  <a:gd name="T4" fmla="*/ 0 60000 65536"/>
                  <a:gd name="T5" fmla="*/ 0 60000 65536"/>
                  <a:gd name="T6" fmla="*/ 0 w 3867"/>
                  <a:gd name="T7" fmla="*/ 0 h 1073"/>
                  <a:gd name="T8" fmla="*/ 3867 w 3867"/>
                  <a:gd name="T9" fmla="*/ 1073 h 107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67" h="1073">
                    <a:moveTo>
                      <a:pt x="0" y="776"/>
                    </a:moveTo>
                    <a:lnTo>
                      <a:pt x="9" y="776"/>
                    </a:lnTo>
                  </a:path>
                </a:pathLst>
              </a:custGeom>
              <a:noFill/>
              <a:ln w="152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57" name="Freeform 261"/>
              <p:cNvSpPr>
                <a:spLocks/>
              </p:cNvSpPr>
              <p:nvPr/>
            </p:nvSpPr>
            <p:spPr bwMode="auto">
              <a:xfrm>
                <a:off x="196" y="1026"/>
                <a:ext cx="3867" cy="1073"/>
              </a:xfrm>
              <a:custGeom>
                <a:avLst/>
                <a:gdLst>
                  <a:gd name="T0" fmla="*/ 9 w 3867"/>
                  <a:gd name="T1" fmla="*/ 776 h 1073"/>
                  <a:gd name="T2" fmla="*/ 35 w 3867"/>
                  <a:gd name="T3" fmla="*/ 776 h 1073"/>
                  <a:gd name="T4" fmla="*/ 0 60000 65536"/>
                  <a:gd name="T5" fmla="*/ 0 60000 65536"/>
                  <a:gd name="T6" fmla="*/ 0 w 3867"/>
                  <a:gd name="T7" fmla="*/ 0 h 1073"/>
                  <a:gd name="T8" fmla="*/ 3867 w 3867"/>
                  <a:gd name="T9" fmla="*/ 1073 h 107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67" h="1073">
                    <a:moveTo>
                      <a:pt x="9" y="776"/>
                    </a:moveTo>
                    <a:lnTo>
                      <a:pt x="35" y="776"/>
                    </a:lnTo>
                  </a:path>
                </a:pathLst>
              </a:custGeom>
              <a:noFill/>
              <a:ln w="152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58" name="Freeform 262"/>
              <p:cNvSpPr>
                <a:spLocks/>
              </p:cNvSpPr>
              <p:nvPr/>
            </p:nvSpPr>
            <p:spPr bwMode="auto">
              <a:xfrm>
                <a:off x="196" y="1026"/>
                <a:ext cx="3867" cy="1073"/>
              </a:xfrm>
              <a:custGeom>
                <a:avLst/>
                <a:gdLst>
                  <a:gd name="T0" fmla="*/ 9 w 3867"/>
                  <a:gd name="T1" fmla="*/ 649 h 1073"/>
                  <a:gd name="T2" fmla="*/ 35 w 3867"/>
                  <a:gd name="T3" fmla="*/ 649 h 1073"/>
                  <a:gd name="T4" fmla="*/ 0 60000 65536"/>
                  <a:gd name="T5" fmla="*/ 0 60000 65536"/>
                  <a:gd name="T6" fmla="*/ 0 w 3867"/>
                  <a:gd name="T7" fmla="*/ 0 h 1073"/>
                  <a:gd name="T8" fmla="*/ 3867 w 3867"/>
                  <a:gd name="T9" fmla="*/ 1073 h 107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67" h="1073">
                    <a:moveTo>
                      <a:pt x="9" y="649"/>
                    </a:moveTo>
                    <a:lnTo>
                      <a:pt x="35" y="649"/>
                    </a:lnTo>
                  </a:path>
                </a:pathLst>
              </a:custGeom>
              <a:noFill/>
              <a:ln w="152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59" name="Freeform 263"/>
              <p:cNvSpPr>
                <a:spLocks/>
              </p:cNvSpPr>
              <p:nvPr/>
            </p:nvSpPr>
            <p:spPr bwMode="auto">
              <a:xfrm>
                <a:off x="196" y="1026"/>
                <a:ext cx="3867" cy="1073"/>
              </a:xfrm>
              <a:custGeom>
                <a:avLst/>
                <a:gdLst>
                  <a:gd name="T0" fmla="*/ 0 w 3867"/>
                  <a:gd name="T1" fmla="*/ 519 h 1073"/>
                  <a:gd name="T2" fmla="*/ 9 w 3867"/>
                  <a:gd name="T3" fmla="*/ 519 h 1073"/>
                  <a:gd name="T4" fmla="*/ 0 60000 65536"/>
                  <a:gd name="T5" fmla="*/ 0 60000 65536"/>
                  <a:gd name="T6" fmla="*/ 0 w 3867"/>
                  <a:gd name="T7" fmla="*/ 0 h 1073"/>
                  <a:gd name="T8" fmla="*/ 3867 w 3867"/>
                  <a:gd name="T9" fmla="*/ 1073 h 107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67" h="1073">
                    <a:moveTo>
                      <a:pt x="0" y="519"/>
                    </a:moveTo>
                    <a:lnTo>
                      <a:pt x="9" y="519"/>
                    </a:lnTo>
                  </a:path>
                </a:pathLst>
              </a:custGeom>
              <a:noFill/>
              <a:ln w="152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60" name="Freeform 264"/>
              <p:cNvSpPr>
                <a:spLocks/>
              </p:cNvSpPr>
              <p:nvPr/>
            </p:nvSpPr>
            <p:spPr bwMode="auto">
              <a:xfrm>
                <a:off x="196" y="1026"/>
                <a:ext cx="3867" cy="1073"/>
              </a:xfrm>
              <a:custGeom>
                <a:avLst/>
                <a:gdLst>
                  <a:gd name="T0" fmla="*/ 9 w 3867"/>
                  <a:gd name="T1" fmla="*/ 519 h 1073"/>
                  <a:gd name="T2" fmla="*/ 35 w 3867"/>
                  <a:gd name="T3" fmla="*/ 519 h 1073"/>
                  <a:gd name="T4" fmla="*/ 0 60000 65536"/>
                  <a:gd name="T5" fmla="*/ 0 60000 65536"/>
                  <a:gd name="T6" fmla="*/ 0 w 3867"/>
                  <a:gd name="T7" fmla="*/ 0 h 1073"/>
                  <a:gd name="T8" fmla="*/ 3867 w 3867"/>
                  <a:gd name="T9" fmla="*/ 1073 h 107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67" h="1073">
                    <a:moveTo>
                      <a:pt x="9" y="519"/>
                    </a:moveTo>
                    <a:lnTo>
                      <a:pt x="35" y="519"/>
                    </a:lnTo>
                  </a:path>
                </a:pathLst>
              </a:custGeom>
              <a:noFill/>
              <a:ln w="152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61" name="Freeform 265"/>
              <p:cNvSpPr>
                <a:spLocks/>
              </p:cNvSpPr>
              <p:nvPr/>
            </p:nvSpPr>
            <p:spPr bwMode="auto">
              <a:xfrm>
                <a:off x="196" y="1026"/>
                <a:ext cx="3867" cy="1073"/>
              </a:xfrm>
              <a:custGeom>
                <a:avLst/>
                <a:gdLst>
                  <a:gd name="T0" fmla="*/ 9 w 3867"/>
                  <a:gd name="T1" fmla="*/ 389 h 1073"/>
                  <a:gd name="T2" fmla="*/ 35 w 3867"/>
                  <a:gd name="T3" fmla="*/ 389 h 1073"/>
                  <a:gd name="T4" fmla="*/ 0 60000 65536"/>
                  <a:gd name="T5" fmla="*/ 0 60000 65536"/>
                  <a:gd name="T6" fmla="*/ 0 w 3867"/>
                  <a:gd name="T7" fmla="*/ 0 h 1073"/>
                  <a:gd name="T8" fmla="*/ 3867 w 3867"/>
                  <a:gd name="T9" fmla="*/ 1073 h 107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67" h="1073">
                    <a:moveTo>
                      <a:pt x="9" y="389"/>
                    </a:moveTo>
                    <a:lnTo>
                      <a:pt x="35" y="389"/>
                    </a:lnTo>
                  </a:path>
                </a:pathLst>
              </a:custGeom>
              <a:noFill/>
              <a:ln w="152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62" name="Freeform 266"/>
              <p:cNvSpPr>
                <a:spLocks/>
              </p:cNvSpPr>
              <p:nvPr/>
            </p:nvSpPr>
            <p:spPr bwMode="auto">
              <a:xfrm>
                <a:off x="196" y="1026"/>
                <a:ext cx="3867" cy="1073"/>
              </a:xfrm>
              <a:custGeom>
                <a:avLst/>
                <a:gdLst>
                  <a:gd name="T0" fmla="*/ 0 w 3867"/>
                  <a:gd name="T1" fmla="*/ 260 h 1073"/>
                  <a:gd name="T2" fmla="*/ 9 w 3867"/>
                  <a:gd name="T3" fmla="*/ 260 h 1073"/>
                  <a:gd name="T4" fmla="*/ 0 60000 65536"/>
                  <a:gd name="T5" fmla="*/ 0 60000 65536"/>
                  <a:gd name="T6" fmla="*/ 0 w 3867"/>
                  <a:gd name="T7" fmla="*/ 0 h 1073"/>
                  <a:gd name="T8" fmla="*/ 3867 w 3867"/>
                  <a:gd name="T9" fmla="*/ 1073 h 107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67" h="1073">
                    <a:moveTo>
                      <a:pt x="0" y="260"/>
                    </a:moveTo>
                    <a:lnTo>
                      <a:pt x="9" y="260"/>
                    </a:lnTo>
                  </a:path>
                </a:pathLst>
              </a:custGeom>
              <a:noFill/>
              <a:ln w="152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63" name="Freeform 267"/>
              <p:cNvSpPr>
                <a:spLocks/>
              </p:cNvSpPr>
              <p:nvPr/>
            </p:nvSpPr>
            <p:spPr bwMode="auto">
              <a:xfrm>
                <a:off x="196" y="1026"/>
                <a:ext cx="3867" cy="1073"/>
              </a:xfrm>
              <a:custGeom>
                <a:avLst/>
                <a:gdLst>
                  <a:gd name="T0" fmla="*/ 9 w 3867"/>
                  <a:gd name="T1" fmla="*/ 260 h 1073"/>
                  <a:gd name="T2" fmla="*/ 35 w 3867"/>
                  <a:gd name="T3" fmla="*/ 260 h 1073"/>
                  <a:gd name="T4" fmla="*/ 0 60000 65536"/>
                  <a:gd name="T5" fmla="*/ 0 60000 65536"/>
                  <a:gd name="T6" fmla="*/ 0 w 3867"/>
                  <a:gd name="T7" fmla="*/ 0 h 1073"/>
                  <a:gd name="T8" fmla="*/ 3867 w 3867"/>
                  <a:gd name="T9" fmla="*/ 1073 h 107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67" h="1073">
                    <a:moveTo>
                      <a:pt x="9" y="260"/>
                    </a:moveTo>
                    <a:lnTo>
                      <a:pt x="35" y="260"/>
                    </a:lnTo>
                  </a:path>
                </a:pathLst>
              </a:custGeom>
              <a:noFill/>
              <a:ln w="152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64" name="Freeform 268"/>
              <p:cNvSpPr>
                <a:spLocks/>
              </p:cNvSpPr>
              <p:nvPr/>
            </p:nvSpPr>
            <p:spPr bwMode="auto">
              <a:xfrm>
                <a:off x="196" y="1026"/>
                <a:ext cx="3867" cy="1073"/>
              </a:xfrm>
              <a:custGeom>
                <a:avLst/>
                <a:gdLst>
                  <a:gd name="T0" fmla="*/ 9 w 3867"/>
                  <a:gd name="T1" fmla="*/ 130 h 1073"/>
                  <a:gd name="T2" fmla="*/ 35 w 3867"/>
                  <a:gd name="T3" fmla="*/ 130 h 1073"/>
                  <a:gd name="T4" fmla="*/ 0 60000 65536"/>
                  <a:gd name="T5" fmla="*/ 0 60000 65536"/>
                  <a:gd name="T6" fmla="*/ 0 w 3867"/>
                  <a:gd name="T7" fmla="*/ 0 h 1073"/>
                  <a:gd name="T8" fmla="*/ 3867 w 3867"/>
                  <a:gd name="T9" fmla="*/ 1073 h 107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67" h="1073">
                    <a:moveTo>
                      <a:pt x="9" y="130"/>
                    </a:moveTo>
                    <a:lnTo>
                      <a:pt x="35" y="130"/>
                    </a:lnTo>
                  </a:path>
                </a:pathLst>
              </a:custGeom>
              <a:noFill/>
              <a:ln w="152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65" name="Freeform 269"/>
              <p:cNvSpPr>
                <a:spLocks/>
              </p:cNvSpPr>
              <p:nvPr/>
            </p:nvSpPr>
            <p:spPr bwMode="auto">
              <a:xfrm>
                <a:off x="196" y="1026"/>
                <a:ext cx="3867" cy="1073"/>
              </a:xfrm>
              <a:custGeom>
                <a:avLst/>
                <a:gdLst>
                  <a:gd name="T0" fmla="*/ 0 w 3867"/>
                  <a:gd name="T1" fmla="*/ 1 h 1073"/>
                  <a:gd name="T2" fmla="*/ 9 w 3867"/>
                  <a:gd name="T3" fmla="*/ 1 h 1073"/>
                  <a:gd name="T4" fmla="*/ 0 60000 65536"/>
                  <a:gd name="T5" fmla="*/ 0 60000 65536"/>
                  <a:gd name="T6" fmla="*/ 0 w 3867"/>
                  <a:gd name="T7" fmla="*/ 0 h 1073"/>
                  <a:gd name="T8" fmla="*/ 3867 w 3867"/>
                  <a:gd name="T9" fmla="*/ 1073 h 107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67" h="1073">
                    <a:moveTo>
                      <a:pt x="0" y="1"/>
                    </a:moveTo>
                    <a:lnTo>
                      <a:pt x="9" y="1"/>
                    </a:lnTo>
                  </a:path>
                </a:pathLst>
              </a:custGeom>
              <a:noFill/>
              <a:ln w="152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66" name="Freeform 270"/>
              <p:cNvSpPr>
                <a:spLocks/>
              </p:cNvSpPr>
              <p:nvPr/>
            </p:nvSpPr>
            <p:spPr bwMode="auto">
              <a:xfrm>
                <a:off x="196" y="1026"/>
                <a:ext cx="3867" cy="1073"/>
              </a:xfrm>
              <a:custGeom>
                <a:avLst/>
                <a:gdLst>
                  <a:gd name="T0" fmla="*/ 9 w 3867"/>
                  <a:gd name="T1" fmla="*/ 1 h 1073"/>
                  <a:gd name="T2" fmla="*/ 35 w 3867"/>
                  <a:gd name="T3" fmla="*/ 1 h 1073"/>
                  <a:gd name="T4" fmla="*/ 0 60000 65536"/>
                  <a:gd name="T5" fmla="*/ 0 60000 65536"/>
                  <a:gd name="T6" fmla="*/ 0 w 3867"/>
                  <a:gd name="T7" fmla="*/ 0 h 1073"/>
                  <a:gd name="T8" fmla="*/ 3867 w 3867"/>
                  <a:gd name="T9" fmla="*/ 1073 h 107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67" h="1073">
                    <a:moveTo>
                      <a:pt x="9" y="1"/>
                    </a:moveTo>
                    <a:lnTo>
                      <a:pt x="35" y="1"/>
                    </a:lnTo>
                  </a:path>
                </a:pathLst>
              </a:custGeom>
              <a:noFill/>
              <a:ln w="152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67" name="Freeform 271"/>
              <p:cNvSpPr>
                <a:spLocks/>
              </p:cNvSpPr>
              <p:nvPr/>
            </p:nvSpPr>
            <p:spPr bwMode="auto">
              <a:xfrm>
                <a:off x="196" y="1026"/>
                <a:ext cx="3867" cy="1073"/>
              </a:xfrm>
              <a:custGeom>
                <a:avLst/>
                <a:gdLst>
                  <a:gd name="T0" fmla="*/ 35 w 3867"/>
                  <a:gd name="T1" fmla="*/ 1035 h 1073"/>
                  <a:gd name="T2" fmla="*/ 3866 w 3867"/>
                  <a:gd name="T3" fmla="*/ 1035 h 1073"/>
                  <a:gd name="T4" fmla="*/ 0 60000 65536"/>
                  <a:gd name="T5" fmla="*/ 0 60000 65536"/>
                  <a:gd name="T6" fmla="*/ 0 w 3867"/>
                  <a:gd name="T7" fmla="*/ 0 h 1073"/>
                  <a:gd name="T8" fmla="*/ 3867 w 3867"/>
                  <a:gd name="T9" fmla="*/ 1073 h 107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67" h="1073">
                    <a:moveTo>
                      <a:pt x="35" y="1035"/>
                    </a:moveTo>
                    <a:lnTo>
                      <a:pt x="3866" y="1035"/>
                    </a:lnTo>
                  </a:path>
                </a:pathLst>
              </a:custGeom>
              <a:noFill/>
              <a:ln w="152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9461" name="Group 272"/>
            <p:cNvGrpSpPr>
              <a:grpSpLocks/>
            </p:cNvGrpSpPr>
            <p:nvPr/>
          </p:nvGrpSpPr>
          <p:grpSpPr bwMode="auto">
            <a:xfrm>
              <a:off x="336" y="2080"/>
              <a:ext cx="3730" cy="20"/>
              <a:chOff x="336" y="2080"/>
              <a:chExt cx="3730" cy="20"/>
            </a:xfrm>
          </p:grpSpPr>
          <p:sp>
            <p:nvSpPr>
              <p:cNvPr id="19511" name="Freeform 273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0 w 3730"/>
                  <a:gd name="T1" fmla="*/ 0 h 20"/>
                  <a:gd name="T2" fmla="*/ 2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0" y="0"/>
                    </a:moveTo>
                    <a:lnTo>
                      <a:pt x="2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12" name="Freeform 274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105 w 3730"/>
                  <a:gd name="T1" fmla="*/ 0 h 20"/>
                  <a:gd name="T2" fmla="*/ 107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105" y="0"/>
                    </a:moveTo>
                    <a:lnTo>
                      <a:pt x="107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13" name="Freeform 275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208 w 3730"/>
                  <a:gd name="T1" fmla="*/ 0 h 20"/>
                  <a:gd name="T2" fmla="*/ 211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208" y="0"/>
                    </a:moveTo>
                    <a:lnTo>
                      <a:pt x="211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14" name="Freeform 276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311 w 3730"/>
                  <a:gd name="T1" fmla="*/ 0 h 20"/>
                  <a:gd name="T2" fmla="*/ 314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311" y="0"/>
                    </a:moveTo>
                    <a:lnTo>
                      <a:pt x="314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15" name="Freeform 277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415 w 3730"/>
                  <a:gd name="T1" fmla="*/ 0 h 20"/>
                  <a:gd name="T2" fmla="*/ 417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415" y="0"/>
                    </a:moveTo>
                    <a:lnTo>
                      <a:pt x="417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16" name="Freeform 278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518 w 3730"/>
                  <a:gd name="T1" fmla="*/ 0 h 20"/>
                  <a:gd name="T2" fmla="*/ 520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518" y="0"/>
                    </a:moveTo>
                    <a:lnTo>
                      <a:pt x="520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17" name="Freeform 279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621 w 3730"/>
                  <a:gd name="T1" fmla="*/ 0 h 20"/>
                  <a:gd name="T2" fmla="*/ 623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621" y="0"/>
                    </a:moveTo>
                    <a:lnTo>
                      <a:pt x="623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18" name="Freeform 280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724 w 3730"/>
                  <a:gd name="T1" fmla="*/ 0 h 20"/>
                  <a:gd name="T2" fmla="*/ 727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724" y="0"/>
                    </a:moveTo>
                    <a:lnTo>
                      <a:pt x="727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19" name="Freeform 281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827 w 3730"/>
                  <a:gd name="T1" fmla="*/ 0 h 20"/>
                  <a:gd name="T2" fmla="*/ 830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827" y="0"/>
                    </a:moveTo>
                    <a:lnTo>
                      <a:pt x="830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20" name="Freeform 282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933 w 3730"/>
                  <a:gd name="T1" fmla="*/ 0 h 20"/>
                  <a:gd name="T2" fmla="*/ 935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933" y="0"/>
                    </a:moveTo>
                    <a:lnTo>
                      <a:pt x="935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21" name="Freeform 283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1036 w 3730"/>
                  <a:gd name="T1" fmla="*/ 0 h 20"/>
                  <a:gd name="T2" fmla="*/ 1039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1036" y="0"/>
                    </a:moveTo>
                    <a:lnTo>
                      <a:pt x="1039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22" name="Freeform 284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1139 w 3730"/>
                  <a:gd name="T1" fmla="*/ 0 h 20"/>
                  <a:gd name="T2" fmla="*/ 1142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1139" y="0"/>
                    </a:moveTo>
                    <a:lnTo>
                      <a:pt x="1142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23" name="Freeform 285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1243 w 3730"/>
                  <a:gd name="T1" fmla="*/ 0 h 20"/>
                  <a:gd name="T2" fmla="*/ 1245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1243" y="0"/>
                    </a:moveTo>
                    <a:lnTo>
                      <a:pt x="1245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24" name="Freeform 286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1346 w 3730"/>
                  <a:gd name="T1" fmla="*/ 0 h 20"/>
                  <a:gd name="T2" fmla="*/ 1348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1346" y="0"/>
                    </a:moveTo>
                    <a:lnTo>
                      <a:pt x="1348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25" name="Freeform 287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1449 w 3730"/>
                  <a:gd name="T1" fmla="*/ 0 h 20"/>
                  <a:gd name="T2" fmla="*/ 1451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1449" y="0"/>
                    </a:moveTo>
                    <a:lnTo>
                      <a:pt x="1451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26" name="Freeform 288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1552 w 3730"/>
                  <a:gd name="T1" fmla="*/ 0 h 20"/>
                  <a:gd name="T2" fmla="*/ 1555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1552" y="0"/>
                    </a:moveTo>
                    <a:lnTo>
                      <a:pt x="1555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27" name="Freeform 289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1655 w 3730"/>
                  <a:gd name="T1" fmla="*/ 0 h 20"/>
                  <a:gd name="T2" fmla="*/ 1658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1655" y="0"/>
                    </a:moveTo>
                    <a:lnTo>
                      <a:pt x="1658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28" name="Freeform 290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1759 w 3730"/>
                  <a:gd name="T1" fmla="*/ 0 h 20"/>
                  <a:gd name="T2" fmla="*/ 1761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1759" y="0"/>
                    </a:moveTo>
                    <a:lnTo>
                      <a:pt x="1761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29" name="Freeform 291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1864 w 3730"/>
                  <a:gd name="T1" fmla="*/ 0 h 20"/>
                  <a:gd name="T2" fmla="*/ 1867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1864" y="0"/>
                    </a:moveTo>
                    <a:lnTo>
                      <a:pt x="1867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30" name="Freeform 292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1967 w 3730"/>
                  <a:gd name="T1" fmla="*/ 0 h 20"/>
                  <a:gd name="T2" fmla="*/ 1970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1967" y="0"/>
                    </a:moveTo>
                    <a:lnTo>
                      <a:pt x="1970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31" name="Freeform 293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2071 w 3730"/>
                  <a:gd name="T1" fmla="*/ 0 h 20"/>
                  <a:gd name="T2" fmla="*/ 2073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2071" y="0"/>
                    </a:moveTo>
                    <a:lnTo>
                      <a:pt x="2073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32" name="Freeform 294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2174 w 3730"/>
                  <a:gd name="T1" fmla="*/ 0 h 20"/>
                  <a:gd name="T2" fmla="*/ 2176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2174" y="0"/>
                    </a:moveTo>
                    <a:lnTo>
                      <a:pt x="2176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33" name="Freeform 295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2277 w 3730"/>
                  <a:gd name="T1" fmla="*/ 0 h 20"/>
                  <a:gd name="T2" fmla="*/ 2279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2277" y="0"/>
                    </a:moveTo>
                    <a:lnTo>
                      <a:pt x="2279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34" name="Freeform 296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2380 w 3730"/>
                  <a:gd name="T1" fmla="*/ 0 h 20"/>
                  <a:gd name="T2" fmla="*/ 2383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2380" y="0"/>
                    </a:moveTo>
                    <a:lnTo>
                      <a:pt x="2383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35" name="Freeform 297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2483 w 3730"/>
                  <a:gd name="T1" fmla="*/ 0 h 20"/>
                  <a:gd name="T2" fmla="*/ 2486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2483" y="0"/>
                    </a:moveTo>
                    <a:lnTo>
                      <a:pt x="2486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36" name="Freeform 298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2587 w 3730"/>
                  <a:gd name="T1" fmla="*/ 0 h 20"/>
                  <a:gd name="T2" fmla="*/ 2589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2587" y="0"/>
                    </a:moveTo>
                    <a:lnTo>
                      <a:pt x="2589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37" name="Freeform 299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2692 w 3730"/>
                  <a:gd name="T1" fmla="*/ 0 h 20"/>
                  <a:gd name="T2" fmla="*/ 2695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2692" y="0"/>
                    </a:moveTo>
                    <a:lnTo>
                      <a:pt x="2695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38" name="Freeform 300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2795 w 3730"/>
                  <a:gd name="T1" fmla="*/ 0 h 20"/>
                  <a:gd name="T2" fmla="*/ 2798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2795" y="0"/>
                    </a:moveTo>
                    <a:lnTo>
                      <a:pt x="2798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39" name="Freeform 301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2899 w 3730"/>
                  <a:gd name="T1" fmla="*/ 0 h 20"/>
                  <a:gd name="T2" fmla="*/ 2901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2899" y="0"/>
                    </a:moveTo>
                    <a:lnTo>
                      <a:pt x="2901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40" name="Freeform 302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3002 w 3730"/>
                  <a:gd name="T1" fmla="*/ 0 h 20"/>
                  <a:gd name="T2" fmla="*/ 3004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3002" y="0"/>
                    </a:moveTo>
                    <a:lnTo>
                      <a:pt x="3004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41" name="Freeform 303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3105 w 3730"/>
                  <a:gd name="T1" fmla="*/ 0 h 20"/>
                  <a:gd name="T2" fmla="*/ 3107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3105" y="0"/>
                    </a:moveTo>
                    <a:lnTo>
                      <a:pt x="3107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42" name="Freeform 304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3208 w 3730"/>
                  <a:gd name="T1" fmla="*/ 0 h 20"/>
                  <a:gd name="T2" fmla="*/ 3211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3208" y="0"/>
                    </a:moveTo>
                    <a:lnTo>
                      <a:pt x="3211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43" name="Freeform 305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3311 w 3730"/>
                  <a:gd name="T1" fmla="*/ 0 h 20"/>
                  <a:gd name="T2" fmla="*/ 3314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3311" y="0"/>
                    </a:moveTo>
                    <a:lnTo>
                      <a:pt x="3314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44" name="Freeform 306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3415 w 3730"/>
                  <a:gd name="T1" fmla="*/ 0 h 20"/>
                  <a:gd name="T2" fmla="*/ 3417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3415" y="0"/>
                    </a:moveTo>
                    <a:lnTo>
                      <a:pt x="3417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45" name="Freeform 307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3520 w 3730"/>
                  <a:gd name="T1" fmla="*/ 0 h 20"/>
                  <a:gd name="T2" fmla="*/ 3523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3520" y="0"/>
                    </a:moveTo>
                    <a:lnTo>
                      <a:pt x="3523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46" name="Freeform 308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3623 w 3730"/>
                  <a:gd name="T1" fmla="*/ 0 h 20"/>
                  <a:gd name="T2" fmla="*/ 3626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3623" y="0"/>
                    </a:moveTo>
                    <a:lnTo>
                      <a:pt x="3626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47" name="Freeform 309"/>
              <p:cNvSpPr>
                <a:spLocks/>
              </p:cNvSpPr>
              <p:nvPr/>
            </p:nvSpPr>
            <p:spPr bwMode="auto">
              <a:xfrm>
                <a:off x="336" y="2080"/>
                <a:ext cx="3730" cy="20"/>
              </a:xfrm>
              <a:custGeom>
                <a:avLst/>
                <a:gdLst>
                  <a:gd name="T0" fmla="*/ 3727 w 3730"/>
                  <a:gd name="T1" fmla="*/ 0 h 20"/>
                  <a:gd name="T2" fmla="*/ 3729 w 3730"/>
                  <a:gd name="T3" fmla="*/ 0 h 20"/>
                  <a:gd name="T4" fmla="*/ 0 60000 65536"/>
                  <a:gd name="T5" fmla="*/ 0 60000 65536"/>
                  <a:gd name="T6" fmla="*/ 0 w 3730"/>
                  <a:gd name="T7" fmla="*/ 0 h 20"/>
                  <a:gd name="T8" fmla="*/ 3730 w 3730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30" h="20">
                    <a:moveTo>
                      <a:pt x="3727" y="0"/>
                    </a:moveTo>
                    <a:lnTo>
                      <a:pt x="3729" y="0"/>
                    </a:lnTo>
                  </a:path>
                </a:pathLst>
              </a:custGeom>
              <a:noFill/>
              <a:ln w="24383">
                <a:solidFill>
                  <a:srgbClr val="85858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19462" name="Group 310"/>
            <p:cNvGrpSpPr>
              <a:grpSpLocks/>
            </p:cNvGrpSpPr>
            <p:nvPr/>
          </p:nvGrpSpPr>
          <p:grpSpPr bwMode="auto">
            <a:xfrm>
              <a:off x="280" y="1086"/>
              <a:ext cx="3737" cy="965"/>
              <a:chOff x="280" y="1086"/>
              <a:chExt cx="3737" cy="965"/>
            </a:xfrm>
          </p:grpSpPr>
          <p:sp>
            <p:nvSpPr>
              <p:cNvPr id="19483" name="Freeform 311"/>
              <p:cNvSpPr>
                <a:spLocks/>
              </p:cNvSpPr>
              <p:nvPr/>
            </p:nvSpPr>
            <p:spPr bwMode="auto">
              <a:xfrm>
                <a:off x="280" y="1086"/>
                <a:ext cx="3737" cy="965"/>
              </a:xfrm>
              <a:custGeom>
                <a:avLst/>
                <a:gdLst>
                  <a:gd name="T0" fmla="*/ 104 w 3737"/>
                  <a:gd name="T1" fmla="*/ 900 h 965"/>
                  <a:gd name="T2" fmla="*/ 2 w 3737"/>
                  <a:gd name="T3" fmla="*/ 952 h 965"/>
                  <a:gd name="T4" fmla="*/ 0 w 3737"/>
                  <a:gd name="T5" fmla="*/ 957 h 965"/>
                  <a:gd name="T6" fmla="*/ 0 w 3737"/>
                  <a:gd name="T7" fmla="*/ 962 h 965"/>
                  <a:gd name="T8" fmla="*/ 4 w 3737"/>
                  <a:gd name="T9" fmla="*/ 964 h 965"/>
                  <a:gd name="T10" fmla="*/ 9 w 3737"/>
                  <a:gd name="T11" fmla="*/ 964 h 965"/>
                  <a:gd name="T12" fmla="*/ 112 w 3737"/>
                  <a:gd name="T13" fmla="*/ 911 h 965"/>
                  <a:gd name="T14" fmla="*/ 115 w 3737"/>
                  <a:gd name="T15" fmla="*/ 909 h 965"/>
                  <a:gd name="T16" fmla="*/ 120 w 3737"/>
                  <a:gd name="T17" fmla="*/ 902 h 965"/>
                  <a:gd name="T18" fmla="*/ 103 w 3737"/>
                  <a:gd name="T19" fmla="*/ 902 h 965"/>
                  <a:gd name="T20" fmla="*/ 104 w 3737"/>
                  <a:gd name="T21" fmla="*/ 900 h 9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737"/>
                  <a:gd name="T34" fmla="*/ 0 h 965"/>
                  <a:gd name="T35" fmla="*/ 3737 w 3737"/>
                  <a:gd name="T36" fmla="*/ 965 h 9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737" h="965">
                    <a:moveTo>
                      <a:pt x="104" y="900"/>
                    </a:moveTo>
                    <a:lnTo>
                      <a:pt x="2" y="952"/>
                    </a:lnTo>
                    <a:lnTo>
                      <a:pt x="0" y="957"/>
                    </a:lnTo>
                    <a:lnTo>
                      <a:pt x="0" y="962"/>
                    </a:lnTo>
                    <a:lnTo>
                      <a:pt x="4" y="964"/>
                    </a:lnTo>
                    <a:lnTo>
                      <a:pt x="9" y="964"/>
                    </a:lnTo>
                    <a:lnTo>
                      <a:pt x="112" y="911"/>
                    </a:lnTo>
                    <a:lnTo>
                      <a:pt x="115" y="909"/>
                    </a:lnTo>
                    <a:lnTo>
                      <a:pt x="120" y="902"/>
                    </a:lnTo>
                    <a:lnTo>
                      <a:pt x="103" y="902"/>
                    </a:lnTo>
                    <a:lnTo>
                      <a:pt x="104" y="90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484" name="Freeform 312"/>
              <p:cNvSpPr>
                <a:spLocks/>
              </p:cNvSpPr>
              <p:nvPr/>
            </p:nvSpPr>
            <p:spPr bwMode="auto">
              <a:xfrm>
                <a:off x="280" y="1086"/>
                <a:ext cx="3737" cy="965"/>
              </a:xfrm>
              <a:custGeom>
                <a:avLst/>
                <a:gdLst>
                  <a:gd name="T0" fmla="*/ 105 w 3737"/>
                  <a:gd name="T1" fmla="*/ 899 h 965"/>
                  <a:gd name="T2" fmla="*/ 104 w 3737"/>
                  <a:gd name="T3" fmla="*/ 900 h 965"/>
                  <a:gd name="T4" fmla="*/ 103 w 3737"/>
                  <a:gd name="T5" fmla="*/ 902 h 965"/>
                  <a:gd name="T6" fmla="*/ 105 w 3737"/>
                  <a:gd name="T7" fmla="*/ 899 h 9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37"/>
                  <a:gd name="T13" fmla="*/ 0 h 965"/>
                  <a:gd name="T14" fmla="*/ 3737 w 3737"/>
                  <a:gd name="T15" fmla="*/ 965 h 9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37" h="965">
                    <a:moveTo>
                      <a:pt x="105" y="899"/>
                    </a:moveTo>
                    <a:lnTo>
                      <a:pt x="104" y="900"/>
                    </a:lnTo>
                    <a:lnTo>
                      <a:pt x="103" y="902"/>
                    </a:lnTo>
                    <a:lnTo>
                      <a:pt x="105" y="89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485" name="Freeform 313"/>
              <p:cNvSpPr>
                <a:spLocks/>
              </p:cNvSpPr>
              <p:nvPr/>
            </p:nvSpPr>
            <p:spPr bwMode="auto">
              <a:xfrm>
                <a:off x="280" y="1086"/>
                <a:ext cx="3737" cy="965"/>
              </a:xfrm>
              <a:custGeom>
                <a:avLst/>
                <a:gdLst>
                  <a:gd name="T0" fmla="*/ 121 w 3737"/>
                  <a:gd name="T1" fmla="*/ 899 h 965"/>
                  <a:gd name="T2" fmla="*/ 105 w 3737"/>
                  <a:gd name="T3" fmla="*/ 899 h 965"/>
                  <a:gd name="T4" fmla="*/ 103 w 3737"/>
                  <a:gd name="T5" fmla="*/ 902 h 965"/>
                  <a:gd name="T6" fmla="*/ 120 w 3737"/>
                  <a:gd name="T7" fmla="*/ 902 h 965"/>
                  <a:gd name="T8" fmla="*/ 121 w 3737"/>
                  <a:gd name="T9" fmla="*/ 899 h 9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37"/>
                  <a:gd name="T16" fmla="*/ 0 h 965"/>
                  <a:gd name="T17" fmla="*/ 3737 w 3737"/>
                  <a:gd name="T18" fmla="*/ 965 h 9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37" h="965">
                    <a:moveTo>
                      <a:pt x="121" y="899"/>
                    </a:moveTo>
                    <a:lnTo>
                      <a:pt x="105" y="899"/>
                    </a:lnTo>
                    <a:lnTo>
                      <a:pt x="103" y="902"/>
                    </a:lnTo>
                    <a:lnTo>
                      <a:pt x="120" y="902"/>
                    </a:lnTo>
                    <a:lnTo>
                      <a:pt x="121" y="89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486" name="Freeform 314"/>
              <p:cNvSpPr>
                <a:spLocks/>
              </p:cNvSpPr>
              <p:nvPr/>
            </p:nvSpPr>
            <p:spPr bwMode="auto">
              <a:xfrm>
                <a:off x="280" y="1086"/>
                <a:ext cx="3737" cy="965"/>
              </a:xfrm>
              <a:custGeom>
                <a:avLst/>
                <a:gdLst>
                  <a:gd name="T0" fmla="*/ 426 w 3737"/>
                  <a:gd name="T1" fmla="*/ 508 h 965"/>
                  <a:gd name="T2" fmla="*/ 415 w 3737"/>
                  <a:gd name="T3" fmla="*/ 508 h 965"/>
                  <a:gd name="T4" fmla="*/ 311 w 3737"/>
                  <a:gd name="T5" fmla="*/ 643 h 965"/>
                  <a:gd name="T6" fmla="*/ 208 w 3737"/>
                  <a:gd name="T7" fmla="*/ 748 h 965"/>
                  <a:gd name="T8" fmla="*/ 206 w 3737"/>
                  <a:gd name="T9" fmla="*/ 748 h 965"/>
                  <a:gd name="T10" fmla="*/ 104 w 3737"/>
                  <a:gd name="T11" fmla="*/ 900 h 965"/>
                  <a:gd name="T12" fmla="*/ 105 w 3737"/>
                  <a:gd name="T13" fmla="*/ 899 h 965"/>
                  <a:gd name="T14" fmla="*/ 121 w 3737"/>
                  <a:gd name="T15" fmla="*/ 899 h 965"/>
                  <a:gd name="T16" fmla="*/ 218 w 3737"/>
                  <a:gd name="T17" fmla="*/ 755 h 965"/>
                  <a:gd name="T18" fmla="*/ 215 w 3737"/>
                  <a:gd name="T19" fmla="*/ 755 h 965"/>
                  <a:gd name="T20" fmla="*/ 319 w 3737"/>
                  <a:gd name="T21" fmla="*/ 650 h 965"/>
                  <a:gd name="T22" fmla="*/ 422 w 3737"/>
                  <a:gd name="T23" fmla="*/ 515 h 965"/>
                  <a:gd name="T24" fmla="*/ 424 w 3737"/>
                  <a:gd name="T25" fmla="*/ 513 h 965"/>
                  <a:gd name="T26" fmla="*/ 426 w 3737"/>
                  <a:gd name="T27" fmla="*/ 508 h 96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737"/>
                  <a:gd name="T43" fmla="*/ 0 h 965"/>
                  <a:gd name="T44" fmla="*/ 3737 w 3737"/>
                  <a:gd name="T45" fmla="*/ 965 h 96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737" h="965">
                    <a:moveTo>
                      <a:pt x="426" y="508"/>
                    </a:moveTo>
                    <a:lnTo>
                      <a:pt x="415" y="508"/>
                    </a:lnTo>
                    <a:lnTo>
                      <a:pt x="311" y="643"/>
                    </a:lnTo>
                    <a:lnTo>
                      <a:pt x="208" y="748"/>
                    </a:lnTo>
                    <a:lnTo>
                      <a:pt x="206" y="748"/>
                    </a:lnTo>
                    <a:lnTo>
                      <a:pt x="104" y="900"/>
                    </a:lnTo>
                    <a:lnTo>
                      <a:pt x="105" y="899"/>
                    </a:lnTo>
                    <a:lnTo>
                      <a:pt x="121" y="899"/>
                    </a:lnTo>
                    <a:lnTo>
                      <a:pt x="218" y="755"/>
                    </a:lnTo>
                    <a:lnTo>
                      <a:pt x="215" y="755"/>
                    </a:lnTo>
                    <a:lnTo>
                      <a:pt x="319" y="650"/>
                    </a:lnTo>
                    <a:lnTo>
                      <a:pt x="422" y="515"/>
                    </a:lnTo>
                    <a:lnTo>
                      <a:pt x="424" y="513"/>
                    </a:lnTo>
                    <a:lnTo>
                      <a:pt x="426" y="5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487" name="Freeform 315"/>
              <p:cNvSpPr>
                <a:spLocks/>
              </p:cNvSpPr>
              <p:nvPr/>
            </p:nvSpPr>
            <p:spPr bwMode="auto">
              <a:xfrm>
                <a:off x="280" y="1086"/>
                <a:ext cx="3737" cy="965"/>
              </a:xfrm>
              <a:custGeom>
                <a:avLst/>
                <a:gdLst>
                  <a:gd name="T0" fmla="*/ 628 w 3737"/>
                  <a:gd name="T1" fmla="*/ 35 h 965"/>
                  <a:gd name="T2" fmla="*/ 623 w 3737"/>
                  <a:gd name="T3" fmla="*/ 38 h 965"/>
                  <a:gd name="T4" fmla="*/ 518 w 3737"/>
                  <a:gd name="T5" fmla="*/ 122 h 965"/>
                  <a:gd name="T6" fmla="*/ 515 w 3737"/>
                  <a:gd name="T7" fmla="*/ 124 h 965"/>
                  <a:gd name="T8" fmla="*/ 412 w 3737"/>
                  <a:gd name="T9" fmla="*/ 511 h 965"/>
                  <a:gd name="T10" fmla="*/ 415 w 3737"/>
                  <a:gd name="T11" fmla="*/ 508 h 965"/>
                  <a:gd name="T12" fmla="*/ 426 w 3737"/>
                  <a:gd name="T13" fmla="*/ 508 h 965"/>
                  <a:gd name="T14" fmla="*/ 527 w 3737"/>
                  <a:gd name="T15" fmla="*/ 129 h 965"/>
                  <a:gd name="T16" fmla="*/ 525 w 3737"/>
                  <a:gd name="T17" fmla="*/ 129 h 965"/>
                  <a:gd name="T18" fmla="*/ 527 w 3737"/>
                  <a:gd name="T19" fmla="*/ 127 h 965"/>
                  <a:gd name="T20" fmla="*/ 528 w 3737"/>
                  <a:gd name="T21" fmla="*/ 127 h 965"/>
                  <a:gd name="T22" fmla="*/ 627 w 3737"/>
                  <a:gd name="T23" fmla="*/ 48 h 965"/>
                  <a:gd name="T24" fmla="*/ 626 w 3737"/>
                  <a:gd name="T25" fmla="*/ 47 h 965"/>
                  <a:gd name="T26" fmla="*/ 631 w 3737"/>
                  <a:gd name="T27" fmla="*/ 45 h 965"/>
                  <a:gd name="T28" fmla="*/ 674 w 3737"/>
                  <a:gd name="T29" fmla="*/ 45 h 965"/>
                  <a:gd name="T30" fmla="*/ 628 w 3737"/>
                  <a:gd name="T31" fmla="*/ 35 h 96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3737"/>
                  <a:gd name="T49" fmla="*/ 0 h 965"/>
                  <a:gd name="T50" fmla="*/ 3737 w 3737"/>
                  <a:gd name="T51" fmla="*/ 965 h 965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3737" h="965">
                    <a:moveTo>
                      <a:pt x="628" y="35"/>
                    </a:moveTo>
                    <a:lnTo>
                      <a:pt x="623" y="38"/>
                    </a:lnTo>
                    <a:lnTo>
                      <a:pt x="518" y="122"/>
                    </a:lnTo>
                    <a:lnTo>
                      <a:pt x="515" y="124"/>
                    </a:lnTo>
                    <a:lnTo>
                      <a:pt x="412" y="511"/>
                    </a:lnTo>
                    <a:lnTo>
                      <a:pt x="415" y="508"/>
                    </a:lnTo>
                    <a:lnTo>
                      <a:pt x="426" y="508"/>
                    </a:lnTo>
                    <a:lnTo>
                      <a:pt x="527" y="129"/>
                    </a:lnTo>
                    <a:lnTo>
                      <a:pt x="525" y="129"/>
                    </a:lnTo>
                    <a:lnTo>
                      <a:pt x="527" y="127"/>
                    </a:lnTo>
                    <a:lnTo>
                      <a:pt x="528" y="127"/>
                    </a:lnTo>
                    <a:lnTo>
                      <a:pt x="627" y="48"/>
                    </a:lnTo>
                    <a:lnTo>
                      <a:pt x="626" y="47"/>
                    </a:lnTo>
                    <a:lnTo>
                      <a:pt x="631" y="45"/>
                    </a:lnTo>
                    <a:lnTo>
                      <a:pt x="674" y="45"/>
                    </a:lnTo>
                    <a:lnTo>
                      <a:pt x="628" y="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488" name="Freeform 316"/>
              <p:cNvSpPr>
                <a:spLocks/>
              </p:cNvSpPr>
              <p:nvPr/>
            </p:nvSpPr>
            <p:spPr bwMode="auto">
              <a:xfrm>
                <a:off x="280" y="1086"/>
                <a:ext cx="3737" cy="965"/>
              </a:xfrm>
              <a:custGeom>
                <a:avLst/>
                <a:gdLst>
                  <a:gd name="T0" fmla="*/ 1901 w 3737"/>
                  <a:gd name="T1" fmla="*/ 33 h 965"/>
                  <a:gd name="T2" fmla="*/ 1869 w 3737"/>
                  <a:gd name="T3" fmla="*/ 33 h 965"/>
                  <a:gd name="T4" fmla="*/ 1867 w 3737"/>
                  <a:gd name="T5" fmla="*/ 33 h 965"/>
                  <a:gd name="T6" fmla="*/ 1970 w 3737"/>
                  <a:gd name="T7" fmla="*/ 71 h 965"/>
                  <a:gd name="T8" fmla="*/ 2073 w 3737"/>
                  <a:gd name="T9" fmla="*/ 112 h 965"/>
                  <a:gd name="T10" fmla="*/ 2176 w 3737"/>
                  <a:gd name="T11" fmla="*/ 117 h 965"/>
                  <a:gd name="T12" fmla="*/ 2282 w 3737"/>
                  <a:gd name="T13" fmla="*/ 127 h 965"/>
                  <a:gd name="T14" fmla="*/ 2279 w 3737"/>
                  <a:gd name="T15" fmla="*/ 127 h 965"/>
                  <a:gd name="T16" fmla="*/ 2383 w 3737"/>
                  <a:gd name="T17" fmla="*/ 172 h 965"/>
                  <a:gd name="T18" fmla="*/ 2387 w 3737"/>
                  <a:gd name="T19" fmla="*/ 172 h 965"/>
                  <a:gd name="T20" fmla="*/ 2452 w 3737"/>
                  <a:gd name="T21" fmla="*/ 160 h 965"/>
                  <a:gd name="T22" fmla="*/ 2385 w 3737"/>
                  <a:gd name="T23" fmla="*/ 160 h 965"/>
                  <a:gd name="T24" fmla="*/ 2388 w 3737"/>
                  <a:gd name="T25" fmla="*/ 160 h 965"/>
                  <a:gd name="T26" fmla="*/ 2287 w 3737"/>
                  <a:gd name="T27" fmla="*/ 115 h 965"/>
                  <a:gd name="T28" fmla="*/ 2284 w 3737"/>
                  <a:gd name="T29" fmla="*/ 115 h 965"/>
                  <a:gd name="T30" fmla="*/ 2179 w 3737"/>
                  <a:gd name="T31" fmla="*/ 105 h 965"/>
                  <a:gd name="T32" fmla="*/ 2075 w 3737"/>
                  <a:gd name="T33" fmla="*/ 100 h 965"/>
                  <a:gd name="T34" fmla="*/ 1972 w 3737"/>
                  <a:gd name="T35" fmla="*/ 59 h 965"/>
                  <a:gd name="T36" fmla="*/ 1901 w 3737"/>
                  <a:gd name="T37" fmla="*/ 33 h 96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737"/>
                  <a:gd name="T58" fmla="*/ 0 h 965"/>
                  <a:gd name="T59" fmla="*/ 3737 w 3737"/>
                  <a:gd name="T60" fmla="*/ 965 h 96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737" h="965">
                    <a:moveTo>
                      <a:pt x="1901" y="33"/>
                    </a:moveTo>
                    <a:lnTo>
                      <a:pt x="1869" y="33"/>
                    </a:lnTo>
                    <a:lnTo>
                      <a:pt x="1867" y="33"/>
                    </a:lnTo>
                    <a:lnTo>
                      <a:pt x="1970" y="71"/>
                    </a:lnTo>
                    <a:lnTo>
                      <a:pt x="2073" y="112"/>
                    </a:lnTo>
                    <a:lnTo>
                      <a:pt x="2176" y="117"/>
                    </a:lnTo>
                    <a:lnTo>
                      <a:pt x="2282" y="127"/>
                    </a:lnTo>
                    <a:lnTo>
                      <a:pt x="2279" y="127"/>
                    </a:lnTo>
                    <a:lnTo>
                      <a:pt x="2383" y="172"/>
                    </a:lnTo>
                    <a:lnTo>
                      <a:pt x="2387" y="172"/>
                    </a:lnTo>
                    <a:lnTo>
                      <a:pt x="2452" y="160"/>
                    </a:lnTo>
                    <a:lnTo>
                      <a:pt x="2385" y="160"/>
                    </a:lnTo>
                    <a:lnTo>
                      <a:pt x="2388" y="160"/>
                    </a:lnTo>
                    <a:lnTo>
                      <a:pt x="2287" y="115"/>
                    </a:lnTo>
                    <a:lnTo>
                      <a:pt x="2284" y="115"/>
                    </a:lnTo>
                    <a:lnTo>
                      <a:pt x="2179" y="105"/>
                    </a:lnTo>
                    <a:lnTo>
                      <a:pt x="2075" y="100"/>
                    </a:lnTo>
                    <a:lnTo>
                      <a:pt x="1972" y="59"/>
                    </a:lnTo>
                    <a:lnTo>
                      <a:pt x="1901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489" name="Freeform 317"/>
              <p:cNvSpPr>
                <a:spLocks/>
              </p:cNvSpPr>
              <p:nvPr/>
            </p:nvSpPr>
            <p:spPr bwMode="auto">
              <a:xfrm>
                <a:off x="280" y="1086"/>
                <a:ext cx="3737" cy="965"/>
              </a:xfrm>
              <a:custGeom>
                <a:avLst/>
                <a:gdLst>
                  <a:gd name="T0" fmla="*/ 2783 w 3737"/>
                  <a:gd name="T1" fmla="*/ 131 h 965"/>
                  <a:gd name="T2" fmla="*/ 2697 w 3737"/>
                  <a:gd name="T3" fmla="*/ 131 h 965"/>
                  <a:gd name="T4" fmla="*/ 2696 w 3737"/>
                  <a:gd name="T5" fmla="*/ 132 h 965"/>
                  <a:gd name="T6" fmla="*/ 2798 w 3737"/>
                  <a:gd name="T7" fmla="*/ 146 h 965"/>
                  <a:gd name="T8" fmla="*/ 2901 w 3737"/>
                  <a:gd name="T9" fmla="*/ 153 h 965"/>
                  <a:gd name="T10" fmla="*/ 3004 w 3737"/>
                  <a:gd name="T11" fmla="*/ 165 h 965"/>
                  <a:gd name="T12" fmla="*/ 3107 w 3737"/>
                  <a:gd name="T13" fmla="*/ 172 h 965"/>
                  <a:gd name="T14" fmla="*/ 3110 w 3737"/>
                  <a:gd name="T15" fmla="*/ 172 h 965"/>
                  <a:gd name="T16" fmla="*/ 3151 w 3737"/>
                  <a:gd name="T17" fmla="*/ 160 h 965"/>
                  <a:gd name="T18" fmla="*/ 3107 w 3737"/>
                  <a:gd name="T19" fmla="*/ 160 h 965"/>
                  <a:gd name="T20" fmla="*/ 3108 w 3737"/>
                  <a:gd name="T21" fmla="*/ 160 h 965"/>
                  <a:gd name="T22" fmla="*/ 3007 w 3737"/>
                  <a:gd name="T23" fmla="*/ 153 h 965"/>
                  <a:gd name="T24" fmla="*/ 2903 w 3737"/>
                  <a:gd name="T25" fmla="*/ 141 h 965"/>
                  <a:gd name="T26" fmla="*/ 2800 w 3737"/>
                  <a:gd name="T27" fmla="*/ 134 h 965"/>
                  <a:gd name="T28" fmla="*/ 2783 w 3737"/>
                  <a:gd name="T29" fmla="*/ 131 h 96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737"/>
                  <a:gd name="T46" fmla="*/ 0 h 965"/>
                  <a:gd name="T47" fmla="*/ 3737 w 3737"/>
                  <a:gd name="T48" fmla="*/ 965 h 96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737" h="965">
                    <a:moveTo>
                      <a:pt x="2783" y="131"/>
                    </a:moveTo>
                    <a:lnTo>
                      <a:pt x="2697" y="131"/>
                    </a:lnTo>
                    <a:lnTo>
                      <a:pt x="2696" y="132"/>
                    </a:lnTo>
                    <a:lnTo>
                      <a:pt x="2798" y="146"/>
                    </a:lnTo>
                    <a:lnTo>
                      <a:pt x="2901" y="153"/>
                    </a:lnTo>
                    <a:lnTo>
                      <a:pt x="3004" y="165"/>
                    </a:lnTo>
                    <a:lnTo>
                      <a:pt x="3107" y="172"/>
                    </a:lnTo>
                    <a:lnTo>
                      <a:pt x="3110" y="172"/>
                    </a:lnTo>
                    <a:lnTo>
                      <a:pt x="3151" y="160"/>
                    </a:lnTo>
                    <a:lnTo>
                      <a:pt x="3107" y="160"/>
                    </a:lnTo>
                    <a:lnTo>
                      <a:pt x="3108" y="160"/>
                    </a:lnTo>
                    <a:lnTo>
                      <a:pt x="3007" y="153"/>
                    </a:lnTo>
                    <a:lnTo>
                      <a:pt x="2903" y="141"/>
                    </a:lnTo>
                    <a:lnTo>
                      <a:pt x="2800" y="134"/>
                    </a:lnTo>
                    <a:lnTo>
                      <a:pt x="2783" y="1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490" name="Freeform 318"/>
              <p:cNvSpPr>
                <a:spLocks/>
              </p:cNvSpPr>
              <p:nvPr/>
            </p:nvSpPr>
            <p:spPr bwMode="auto">
              <a:xfrm>
                <a:off x="280" y="1086"/>
                <a:ext cx="3737" cy="965"/>
              </a:xfrm>
              <a:custGeom>
                <a:avLst/>
                <a:gdLst>
                  <a:gd name="T0" fmla="*/ 2388 w 3737"/>
                  <a:gd name="T1" fmla="*/ 160 h 965"/>
                  <a:gd name="T2" fmla="*/ 2385 w 3737"/>
                  <a:gd name="T3" fmla="*/ 160 h 965"/>
                  <a:gd name="T4" fmla="*/ 2390 w 3737"/>
                  <a:gd name="T5" fmla="*/ 160 h 965"/>
                  <a:gd name="T6" fmla="*/ 2388 w 3737"/>
                  <a:gd name="T7" fmla="*/ 160 h 9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37"/>
                  <a:gd name="T13" fmla="*/ 0 h 965"/>
                  <a:gd name="T14" fmla="*/ 3737 w 3737"/>
                  <a:gd name="T15" fmla="*/ 965 h 9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37" h="965">
                    <a:moveTo>
                      <a:pt x="2388" y="160"/>
                    </a:moveTo>
                    <a:lnTo>
                      <a:pt x="2385" y="160"/>
                    </a:lnTo>
                    <a:lnTo>
                      <a:pt x="2390" y="160"/>
                    </a:lnTo>
                    <a:lnTo>
                      <a:pt x="2388" y="16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491" name="Freeform 319"/>
              <p:cNvSpPr>
                <a:spLocks/>
              </p:cNvSpPr>
              <p:nvPr/>
            </p:nvSpPr>
            <p:spPr bwMode="auto">
              <a:xfrm>
                <a:off x="280" y="1086"/>
                <a:ext cx="3737" cy="965"/>
              </a:xfrm>
              <a:custGeom>
                <a:avLst/>
                <a:gdLst>
                  <a:gd name="T0" fmla="*/ 2697 w 3737"/>
                  <a:gd name="T1" fmla="*/ 119 h 965"/>
                  <a:gd name="T2" fmla="*/ 2695 w 3737"/>
                  <a:gd name="T3" fmla="*/ 119 h 965"/>
                  <a:gd name="T4" fmla="*/ 2591 w 3737"/>
                  <a:gd name="T5" fmla="*/ 129 h 965"/>
                  <a:gd name="T6" fmla="*/ 2488 w 3737"/>
                  <a:gd name="T7" fmla="*/ 141 h 965"/>
                  <a:gd name="T8" fmla="*/ 2388 w 3737"/>
                  <a:gd name="T9" fmla="*/ 160 h 965"/>
                  <a:gd name="T10" fmla="*/ 2390 w 3737"/>
                  <a:gd name="T11" fmla="*/ 160 h 965"/>
                  <a:gd name="T12" fmla="*/ 2452 w 3737"/>
                  <a:gd name="T13" fmla="*/ 160 h 965"/>
                  <a:gd name="T14" fmla="*/ 2491 w 3737"/>
                  <a:gd name="T15" fmla="*/ 153 h 965"/>
                  <a:gd name="T16" fmla="*/ 2594 w 3737"/>
                  <a:gd name="T17" fmla="*/ 141 h 965"/>
                  <a:gd name="T18" fmla="*/ 2696 w 3737"/>
                  <a:gd name="T19" fmla="*/ 132 h 965"/>
                  <a:gd name="T20" fmla="*/ 2695 w 3737"/>
                  <a:gd name="T21" fmla="*/ 131 h 965"/>
                  <a:gd name="T22" fmla="*/ 2783 w 3737"/>
                  <a:gd name="T23" fmla="*/ 131 h 965"/>
                  <a:gd name="T24" fmla="*/ 2697 w 3737"/>
                  <a:gd name="T25" fmla="*/ 119 h 96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737"/>
                  <a:gd name="T40" fmla="*/ 0 h 965"/>
                  <a:gd name="T41" fmla="*/ 3737 w 3737"/>
                  <a:gd name="T42" fmla="*/ 965 h 96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737" h="965">
                    <a:moveTo>
                      <a:pt x="2697" y="119"/>
                    </a:moveTo>
                    <a:lnTo>
                      <a:pt x="2695" y="119"/>
                    </a:lnTo>
                    <a:lnTo>
                      <a:pt x="2591" y="129"/>
                    </a:lnTo>
                    <a:lnTo>
                      <a:pt x="2488" y="141"/>
                    </a:lnTo>
                    <a:lnTo>
                      <a:pt x="2388" y="160"/>
                    </a:lnTo>
                    <a:lnTo>
                      <a:pt x="2390" y="160"/>
                    </a:lnTo>
                    <a:lnTo>
                      <a:pt x="2452" y="160"/>
                    </a:lnTo>
                    <a:lnTo>
                      <a:pt x="2491" y="153"/>
                    </a:lnTo>
                    <a:lnTo>
                      <a:pt x="2594" y="141"/>
                    </a:lnTo>
                    <a:lnTo>
                      <a:pt x="2696" y="132"/>
                    </a:lnTo>
                    <a:lnTo>
                      <a:pt x="2695" y="131"/>
                    </a:lnTo>
                    <a:lnTo>
                      <a:pt x="2783" y="131"/>
                    </a:lnTo>
                    <a:lnTo>
                      <a:pt x="2697" y="1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492" name="Freeform 320"/>
              <p:cNvSpPr>
                <a:spLocks/>
              </p:cNvSpPr>
              <p:nvPr/>
            </p:nvSpPr>
            <p:spPr bwMode="auto">
              <a:xfrm>
                <a:off x="280" y="1086"/>
                <a:ext cx="3737" cy="965"/>
              </a:xfrm>
              <a:custGeom>
                <a:avLst/>
                <a:gdLst>
                  <a:gd name="T0" fmla="*/ 3108 w 3737"/>
                  <a:gd name="T1" fmla="*/ 160 h 965"/>
                  <a:gd name="T2" fmla="*/ 3107 w 3737"/>
                  <a:gd name="T3" fmla="*/ 160 h 965"/>
                  <a:gd name="T4" fmla="*/ 3110 w 3737"/>
                  <a:gd name="T5" fmla="*/ 160 h 965"/>
                  <a:gd name="T6" fmla="*/ 3108 w 3737"/>
                  <a:gd name="T7" fmla="*/ 160 h 9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37"/>
                  <a:gd name="T13" fmla="*/ 0 h 965"/>
                  <a:gd name="T14" fmla="*/ 3737 w 3737"/>
                  <a:gd name="T15" fmla="*/ 965 h 9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37" h="965">
                    <a:moveTo>
                      <a:pt x="3108" y="160"/>
                    </a:moveTo>
                    <a:lnTo>
                      <a:pt x="3107" y="160"/>
                    </a:lnTo>
                    <a:lnTo>
                      <a:pt x="3110" y="160"/>
                    </a:lnTo>
                    <a:lnTo>
                      <a:pt x="3108" y="16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493" name="Freeform 321"/>
              <p:cNvSpPr>
                <a:spLocks/>
              </p:cNvSpPr>
              <p:nvPr/>
            </p:nvSpPr>
            <p:spPr bwMode="auto">
              <a:xfrm>
                <a:off x="280" y="1086"/>
                <a:ext cx="3737" cy="965"/>
              </a:xfrm>
              <a:custGeom>
                <a:avLst/>
                <a:gdLst>
                  <a:gd name="T0" fmla="*/ 3213 w 3737"/>
                  <a:gd name="T1" fmla="*/ 129 h 965"/>
                  <a:gd name="T2" fmla="*/ 3108 w 3737"/>
                  <a:gd name="T3" fmla="*/ 160 h 965"/>
                  <a:gd name="T4" fmla="*/ 3110 w 3737"/>
                  <a:gd name="T5" fmla="*/ 160 h 965"/>
                  <a:gd name="T6" fmla="*/ 3151 w 3737"/>
                  <a:gd name="T7" fmla="*/ 160 h 965"/>
                  <a:gd name="T8" fmla="*/ 3215 w 3737"/>
                  <a:gd name="T9" fmla="*/ 141 h 965"/>
                  <a:gd name="T10" fmla="*/ 3225 w 3737"/>
                  <a:gd name="T11" fmla="*/ 131 h 965"/>
                  <a:gd name="T12" fmla="*/ 3211 w 3737"/>
                  <a:gd name="T13" fmla="*/ 131 h 965"/>
                  <a:gd name="T14" fmla="*/ 3213 w 3737"/>
                  <a:gd name="T15" fmla="*/ 129 h 96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737"/>
                  <a:gd name="T25" fmla="*/ 0 h 965"/>
                  <a:gd name="T26" fmla="*/ 3737 w 3737"/>
                  <a:gd name="T27" fmla="*/ 965 h 96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737" h="965">
                    <a:moveTo>
                      <a:pt x="3213" y="129"/>
                    </a:moveTo>
                    <a:lnTo>
                      <a:pt x="3108" y="160"/>
                    </a:lnTo>
                    <a:lnTo>
                      <a:pt x="3110" y="160"/>
                    </a:lnTo>
                    <a:lnTo>
                      <a:pt x="3151" y="160"/>
                    </a:lnTo>
                    <a:lnTo>
                      <a:pt x="3215" y="141"/>
                    </a:lnTo>
                    <a:lnTo>
                      <a:pt x="3225" y="131"/>
                    </a:lnTo>
                    <a:lnTo>
                      <a:pt x="3211" y="131"/>
                    </a:lnTo>
                    <a:lnTo>
                      <a:pt x="3213" y="1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494" name="Freeform 322"/>
              <p:cNvSpPr>
                <a:spLocks/>
              </p:cNvSpPr>
              <p:nvPr/>
            </p:nvSpPr>
            <p:spPr bwMode="auto">
              <a:xfrm>
                <a:off x="280" y="1086"/>
                <a:ext cx="3737" cy="965"/>
              </a:xfrm>
              <a:custGeom>
                <a:avLst/>
                <a:gdLst>
                  <a:gd name="T0" fmla="*/ 2697 w 3737"/>
                  <a:gd name="T1" fmla="*/ 131 h 965"/>
                  <a:gd name="T2" fmla="*/ 2695 w 3737"/>
                  <a:gd name="T3" fmla="*/ 131 h 965"/>
                  <a:gd name="T4" fmla="*/ 2696 w 3737"/>
                  <a:gd name="T5" fmla="*/ 132 h 965"/>
                  <a:gd name="T6" fmla="*/ 2697 w 3737"/>
                  <a:gd name="T7" fmla="*/ 131 h 9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37"/>
                  <a:gd name="T13" fmla="*/ 0 h 965"/>
                  <a:gd name="T14" fmla="*/ 3737 w 3737"/>
                  <a:gd name="T15" fmla="*/ 965 h 9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37" h="965">
                    <a:moveTo>
                      <a:pt x="2697" y="131"/>
                    </a:moveTo>
                    <a:lnTo>
                      <a:pt x="2695" y="131"/>
                    </a:lnTo>
                    <a:lnTo>
                      <a:pt x="2696" y="132"/>
                    </a:lnTo>
                    <a:lnTo>
                      <a:pt x="2697" y="1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495" name="Freeform 323"/>
              <p:cNvSpPr>
                <a:spLocks/>
              </p:cNvSpPr>
              <p:nvPr/>
            </p:nvSpPr>
            <p:spPr bwMode="auto">
              <a:xfrm>
                <a:off x="280" y="1086"/>
                <a:ext cx="3737" cy="965"/>
              </a:xfrm>
              <a:custGeom>
                <a:avLst/>
                <a:gdLst>
                  <a:gd name="T0" fmla="*/ 674 w 3737"/>
                  <a:gd name="T1" fmla="*/ 45 h 965"/>
                  <a:gd name="T2" fmla="*/ 631 w 3737"/>
                  <a:gd name="T3" fmla="*/ 45 h 965"/>
                  <a:gd name="T4" fmla="*/ 627 w 3737"/>
                  <a:gd name="T5" fmla="*/ 48 h 965"/>
                  <a:gd name="T6" fmla="*/ 729 w 3737"/>
                  <a:gd name="T7" fmla="*/ 69 h 965"/>
                  <a:gd name="T8" fmla="*/ 935 w 3737"/>
                  <a:gd name="T9" fmla="*/ 69 h 965"/>
                  <a:gd name="T10" fmla="*/ 1142 w 3737"/>
                  <a:gd name="T11" fmla="*/ 112 h 965"/>
                  <a:gd name="T12" fmla="*/ 1245 w 3737"/>
                  <a:gd name="T13" fmla="*/ 131 h 965"/>
                  <a:gd name="T14" fmla="*/ 1247 w 3737"/>
                  <a:gd name="T15" fmla="*/ 131 h 965"/>
                  <a:gd name="T16" fmla="*/ 1294 w 3737"/>
                  <a:gd name="T17" fmla="*/ 119 h 965"/>
                  <a:gd name="T18" fmla="*/ 1245 w 3737"/>
                  <a:gd name="T19" fmla="*/ 119 h 965"/>
                  <a:gd name="T20" fmla="*/ 1246 w 3737"/>
                  <a:gd name="T21" fmla="*/ 119 h 965"/>
                  <a:gd name="T22" fmla="*/ 1144 w 3737"/>
                  <a:gd name="T23" fmla="*/ 100 h 965"/>
                  <a:gd name="T24" fmla="*/ 938 w 3737"/>
                  <a:gd name="T25" fmla="*/ 57 h 965"/>
                  <a:gd name="T26" fmla="*/ 731 w 3737"/>
                  <a:gd name="T27" fmla="*/ 57 h 965"/>
                  <a:gd name="T28" fmla="*/ 674 w 3737"/>
                  <a:gd name="T29" fmla="*/ 45 h 96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737"/>
                  <a:gd name="T46" fmla="*/ 0 h 965"/>
                  <a:gd name="T47" fmla="*/ 3737 w 3737"/>
                  <a:gd name="T48" fmla="*/ 965 h 96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737" h="965">
                    <a:moveTo>
                      <a:pt x="674" y="45"/>
                    </a:moveTo>
                    <a:lnTo>
                      <a:pt x="631" y="45"/>
                    </a:lnTo>
                    <a:lnTo>
                      <a:pt x="627" y="48"/>
                    </a:lnTo>
                    <a:lnTo>
                      <a:pt x="729" y="69"/>
                    </a:lnTo>
                    <a:lnTo>
                      <a:pt x="935" y="69"/>
                    </a:lnTo>
                    <a:lnTo>
                      <a:pt x="1142" y="112"/>
                    </a:lnTo>
                    <a:lnTo>
                      <a:pt x="1245" y="131"/>
                    </a:lnTo>
                    <a:lnTo>
                      <a:pt x="1247" y="131"/>
                    </a:lnTo>
                    <a:lnTo>
                      <a:pt x="1294" y="119"/>
                    </a:lnTo>
                    <a:lnTo>
                      <a:pt x="1245" y="119"/>
                    </a:lnTo>
                    <a:lnTo>
                      <a:pt x="1246" y="119"/>
                    </a:lnTo>
                    <a:lnTo>
                      <a:pt x="1144" y="100"/>
                    </a:lnTo>
                    <a:lnTo>
                      <a:pt x="938" y="57"/>
                    </a:lnTo>
                    <a:lnTo>
                      <a:pt x="731" y="57"/>
                    </a:lnTo>
                    <a:lnTo>
                      <a:pt x="674" y="4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496" name="Freeform 324"/>
              <p:cNvSpPr>
                <a:spLocks/>
              </p:cNvSpPr>
              <p:nvPr/>
            </p:nvSpPr>
            <p:spPr bwMode="auto">
              <a:xfrm>
                <a:off x="280" y="1086"/>
                <a:ext cx="3737" cy="965"/>
              </a:xfrm>
              <a:custGeom>
                <a:avLst/>
                <a:gdLst>
                  <a:gd name="T0" fmla="*/ 3422 w 3737"/>
                  <a:gd name="T1" fmla="*/ 14 h 965"/>
                  <a:gd name="T2" fmla="*/ 3419 w 3737"/>
                  <a:gd name="T3" fmla="*/ 14 h 965"/>
                  <a:gd name="T4" fmla="*/ 3316 w 3737"/>
                  <a:gd name="T5" fmla="*/ 26 h 965"/>
                  <a:gd name="T6" fmla="*/ 3211 w 3737"/>
                  <a:gd name="T7" fmla="*/ 131 h 965"/>
                  <a:gd name="T8" fmla="*/ 3225 w 3737"/>
                  <a:gd name="T9" fmla="*/ 131 h 965"/>
                  <a:gd name="T10" fmla="*/ 3321 w 3737"/>
                  <a:gd name="T11" fmla="*/ 35 h 965"/>
                  <a:gd name="T12" fmla="*/ 3339 w 3737"/>
                  <a:gd name="T13" fmla="*/ 35 h 965"/>
                  <a:gd name="T14" fmla="*/ 3420 w 3737"/>
                  <a:gd name="T15" fmla="*/ 26 h 965"/>
                  <a:gd name="T16" fmla="*/ 3419 w 3737"/>
                  <a:gd name="T17" fmla="*/ 26 h 965"/>
                  <a:gd name="T18" fmla="*/ 3451 w 3737"/>
                  <a:gd name="T19" fmla="*/ 26 h 965"/>
                  <a:gd name="T20" fmla="*/ 3422 w 3737"/>
                  <a:gd name="T21" fmla="*/ 14 h 9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737"/>
                  <a:gd name="T34" fmla="*/ 0 h 965"/>
                  <a:gd name="T35" fmla="*/ 3737 w 3737"/>
                  <a:gd name="T36" fmla="*/ 965 h 9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737" h="965">
                    <a:moveTo>
                      <a:pt x="3422" y="14"/>
                    </a:moveTo>
                    <a:lnTo>
                      <a:pt x="3419" y="14"/>
                    </a:lnTo>
                    <a:lnTo>
                      <a:pt x="3316" y="26"/>
                    </a:lnTo>
                    <a:lnTo>
                      <a:pt x="3211" y="131"/>
                    </a:lnTo>
                    <a:lnTo>
                      <a:pt x="3225" y="131"/>
                    </a:lnTo>
                    <a:lnTo>
                      <a:pt x="3321" y="35"/>
                    </a:lnTo>
                    <a:lnTo>
                      <a:pt x="3339" y="35"/>
                    </a:lnTo>
                    <a:lnTo>
                      <a:pt x="3420" y="26"/>
                    </a:lnTo>
                    <a:lnTo>
                      <a:pt x="3419" y="26"/>
                    </a:lnTo>
                    <a:lnTo>
                      <a:pt x="3451" y="26"/>
                    </a:lnTo>
                    <a:lnTo>
                      <a:pt x="3422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497" name="Freeform 325"/>
              <p:cNvSpPr>
                <a:spLocks/>
              </p:cNvSpPr>
              <p:nvPr/>
            </p:nvSpPr>
            <p:spPr bwMode="auto">
              <a:xfrm>
                <a:off x="280" y="1086"/>
                <a:ext cx="3737" cy="965"/>
              </a:xfrm>
              <a:custGeom>
                <a:avLst/>
                <a:gdLst>
                  <a:gd name="T0" fmla="*/ 527 w 3737"/>
                  <a:gd name="T1" fmla="*/ 127 h 965"/>
                  <a:gd name="T2" fmla="*/ 525 w 3737"/>
                  <a:gd name="T3" fmla="*/ 129 h 965"/>
                  <a:gd name="T4" fmla="*/ 527 w 3737"/>
                  <a:gd name="T5" fmla="*/ 127 h 965"/>
                  <a:gd name="T6" fmla="*/ 527 w 3737"/>
                  <a:gd name="T7" fmla="*/ 127 h 9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37"/>
                  <a:gd name="T13" fmla="*/ 0 h 965"/>
                  <a:gd name="T14" fmla="*/ 3737 w 3737"/>
                  <a:gd name="T15" fmla="*/ 965 h 9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37" h="965">
                    <a:moveTo>
                      <a:pt x="527" y="127"/>
                    </a:moveTo>
                    <a:lnTo>
                      <a:pt x="525" y="129"/>
                    </a:lnTo>
                    <a:lnTo>
                      <a:pt x="527" y="1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498" name="Freeform 326"/>
              <p:cNvSpPr>
                <a:spLocks/>
              </p:cNvSpPr>
              <p:nvPr/>
            </p:nvSpPr>
            <p:spPr bwMode="auto">
              <a:xfrm>
                <a:off x="280" y="1086"/>
                <a:ext cx="3737" cy="965"/>
              </a:xfrm>
              <a:custGeom>
                <a:avLst/>
                <a:gdLst>
                  <a:gd name="T0" fmla="*/ 527 w 3737"/>
                  <a:gd name="T1" fmla="*/ 127 h 965"/>
                  <a:gd name="T2" fmla="*/ 525 w 3737"/>
                  <a:gd name="T3" fmla="*/ 129 h 965"/>
                  <a:gd name="T4" fmla="*/ 527 w 3737"/>
                  <a:gd name="T5" fmla="*/ 129 h 965"/>
                  <a:gd name="T6" fmla="*/ 527 w 3737"/>
                  <a:gd name="T7" fmla="*/ 127 h 9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37"/>
                  <a:gd name="T13" fmla="*/ 0 h 965"/>
                  <a:gd name="T14" fmla="*/ 3737 w 3737"/>
                  <a:gd name="T15" fmla="*/ 965 h 9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37" h="965">
                    <a:moveTo>
                      <a:pt x="527" y="127"/>
                    </a:moveTo>
                    <a:lnTo>
                      <a:pt x="525" y="129"/>
                    </a:lnTo>
                    <a:lnTo>
                      <a:pt x="527" y="129"/>
                    </a:lnTo>
                    <a:lnTo>
                      <a:pt x="527" y="1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499" name="Freeform 327"/>
              <p:cNvSpPr>
                <a:spLocks/>
              </p:cNvSpPr>
              <p:nvPr/>
            </p:nvSpPr>
            <p:spPr bwMode="auto">
              <a:xfrm>
                <a:off x="280" y="1086"/>
                <a:ext cx="3737" cy="965"/>
              </a:xfrm>
              <a:custGeom>
                <a:avLst/>
                <a:gdLst>
                  <a:gd name="T0" fmla="*/ 528 w 3737"/>
                  <a:gd name="T1" fmla="*/ 127 h 965"/>
                  <a:gd name="T2" fmla="*/ 527 w 3737"/>
                  <a:gd name="T3" fmla="*/ 127 h 965"/>
                  <a:gd name="T4" fmla="*/ 527 w 3737"/>
                  <a:gd name="T5" fmla="*/ 127 h 965"/>
                  <a:gd name="T6" fmla="*/ 528 w 3737"/>
                  <a:gd name="T7" fmla="*/ 127 h 9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37"/>
                  <a:gd name="T13" fmla="*/ 0 h 965"/>
                  <a:gd name="T14" fmla="*/ 3737 w 3737"/>
                  <a:gd name="T15" fmla="*/ 965 h 9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37" h="965">
                    <a:moveTo>
                      <a:pt x="528" y="127"/>
                    </a:moveTo>
                    <a:lnTo>
                      <a:pt x="527" y="127"/>
                    </a:lnTo>
                    <a:lnTo>
                      <a:pt x="528" y="1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00" name="Freeform 328"/>
              <p:cNvSpPr>
                <a:spLocks/>
              </p:cNvSpPr>
              <p:nvPr/>
            </p:nvSpPr>
            <p:spPr bwMode="auto">
              <a:xfrm>
                <a:off x="280" y="1086"/>
                <a:ext cx="3737" cy="965"/>
              </a:xfrm>
              <a:custGeom>
                <a:avLst/>
                <a:gdLst>
                  <a:gd name="T0" fmla="*/ 1246 w 3737"/>
                  <a:gd name="T1" fmla="*/ 119 h 965"/>
                  <a:gd name="T2" fmla="*/ 1245 w 3737"/>
                  <a:gd name="T3" fmla="*/ 119 h 965"/>
                  <a:gd name="T4" fmla="*/ 1247 w 3737"/>
                  <a:gd name="T5" fmla="*/ 119 h 965"/>
                  <a:gd name="T6" fmla="*/ 1246 w 3737"/>
                  <a:gd name="T7" fmla="*/ 119 h 9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37"/>
                  <a:gd name="T13" fmla="*/ 0 h 965"/>
                  <a:gd name="T14" fmla="*/ 3737 w 3737"/>
                  <a:gd name="T15" fmla="*/ 965 h 9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37" h="965">
                    <a:moveTo>
                      <a:pt x="1246" y="119"/>
                    </a:moveTo>
                    <a:lnTo>
                      <a:pt x="1245" y="119"/>
                    </a:lnTo>
                    <a:lnTo>
                      <a:pt x="1247" y="119"/>
                    </a:lnTo>
                    <a:lnTo>
                      <a:pt x="1246" y="1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01" name="Freeform 329"/>
              <p:cNvSpPr>
                <a:spLocks/>
              </p:cNvSpPr>
              <p:nvPr/>
            </p:nvSpPr>
            <p:spPr bwMode="auto">
              <a:xfrm>
                <a:off x="280" y="1086"/>
                <a:ext cx="3737" cy="965"/>
              </a:xfrm>
              <a:custGeom>
                <a:avLst/>
                <a:gdLst>
                  <a:gd name="T0" fmla="*/ 1663 w 3737"/>
                  <a:gd name="T1" fmla="*/ 0 h 965"/>
                  <a:gd name="T2" fmla="*/ 1660 w 3737"/>
                  <a:gd name="T3" fmla="*/ 0 h 965"/>
                  <a:gd name="T4" fmla="*/ 1557 w 3737"/>
                  <a:gd name="T5" fmla="*/ 14 h 965"/>
                  <a:gd name="T6" fmla="*/ 1454 w 3737"/>
                  <a:gd name="T7" fmla="*/ 47 h 965"/>
                  <a:gd name="T8" fmla="*/ 1348 w 3737"/>
                  <a:gd name="T9" fmla="*/ 93 h 965"/>
                  <a:gd name="T10" fmla="*/ 1246 w 3737"/>
                  <a:gd name="T11" fmla="*/ 119 h 965"/>
                  <a:gd name="T12" fmla="*/ 1247 w 3737"/>
                  <a:gd name="T13" fmla="*/ 119 h 965"/>
                  <a:gd name="T14" fmla="*/ 1294 w 3737"/>
                  <a:gd name="T15" fmla="*/ 119 h 965"/>
                  <a:gd name="T16" fmla="*/ 1351 w 3737"/>
                  <a:gd name="T17" fmla="*/ 105 h 965"/>
                  <a:gd name="T18" fmla="*/ 1456 w 3737"/>
                  <a:gd name="T19" fmla="*/ 59 h 965"/>
                  <a:gd name="T20" fmla="*/ 1559 w 3737"/>
                  <a:gd name="T21" fmla="*/ 26 h 965"/>
                  <a:gd name="T22" fmla="*/ 1661 w 3737"/>
                  <a:gd name="T23" fmla="*/ 12 h 965"/>
                  <a:gd name="T24" fmla="*/ 1660 w 3737"/>
                  <a:gd name="T25" fmla="*/ 11 h 965"/>
                  <a:gd name="T26" fmla="*/ 1702 w 3737"/>
                  <a:gd name="T27" fmla="*/ 11 h 965"/>
                  <a:gd name="T28" fmla="*/ 1663 w 3737"/>
                  <a:gd name="T29" fmla="*/ 0 h 96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737"/>
                  <a:gd name="T46" fmla="*/ 0 h 965"/>
                  <a:gd name="T47" fmla="*/ 3737 w 3737"/>
                  <a:gd name="T48" fmla="*/ 965 h 96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737" h="965">
                    <a:moveTo>
                      <a:pt x="1663" y="0"/>
                    </a:moveTo>
                    <a:lnTo>
                      <a:pt x="1660" y="0"/>
                    </a:lnTo>
                    <a:lnTo>
                      <a:pt x="1557" y="14"/>
                    </a:lnTo>
                    <a:lnTo>
                      <a:pt x="1454" y="47"/>
                    </a:lnTo>
                    <a:lnTo>
                      <a:pt x="1348" y="93"/>
                    </a:lnTo>
                    <a:lnTo>
                      <a:pt x="1246" y="119"/>
                    </a:lnTo>
                    <a:lnTo>
                      <a:pt x="1247" y="119"/>
                    </a:lnTo>
                    <a:lnTo>
                      <a:pt x="1294" y="119"/>
                    </a:lnTo>
                    <a:lnTo>
                      <a:pt x="1351" y="105"/>
                    </a:lnTo>
                    <a:lnTo>
                      <a:pt x="1456" y="59"/>
                    </a:lnTo>
                    <a:lnTo>
                      <a:pt x="1559" y="26"/>
                    </a:lnTo>
                    <a:lnTo>
                      <a:pt x="1661" y="12"/>
                    </a:lnTo>
                    <a:lnTo>
                      <a:pt x="1660" y="11"/>
                    </a:lnTo>
                    <a:lnTo>
                      <a:pt x="1702" y="11"/>
                    </a:lnTo>
                    <a:lnTo>
                      <a:pt x="166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02" name="Freeform 330"/>
              <p:cNvSpPr>
                <a:spLocks/>
              </p:cNvSpPr>
              <p:nvPr/>
            </p:nvSpPr>
            <p:spPr bwMode="auto">
              <a:xfrm>
                <a:off x="280" y="1086"/>
                <a:ext cx="3737" cy="965"/>
              </a:xfrm>
              <a:custGeom>
                <a:avLst/>
                <a:gdLst>
                  <a:gd name="T0" fmla="*/ 3451 w 3737"/>
                  <a:gd name="T1" fmla="*/ 26 h 965"/>
                  <a:gd name="T2" fmla="*/ 3422 w 3737"/>
                  <a:gd name="T3" fmla="*/ 26 h 965"/>
                  <a:gd name="T4" fmla="*/ 3420 w 3737"/>
                  <a:gd name="T5" fmla="*/ 26 h 965"/>
                  <a:gd name="T6" fmla="*/ 3523 w 3737"/>
                  <a:gd name="T7" fmla="*/ 69 h 965"/>
                  <a:gd name="T8" fmla="*/ 3626 w 3737"/>
                  <a:gd name="T9" fmla="*/ 79 h 965"/>
                  <a:gd name="T10" fmla="*/ 3729 w 3737"/>
                  <a:gd name="T11" fmla="*/ 83 h 965"/>
                  <a:gd name="T12" fmla="*/ 3734 w 3737"/>
                  <a:gd name="T13" fmla="*/ 81 h 965"/>
                  <a:gd name="T14" fmla="*/ 3736 w 3737"/>
                  <a:gd name="T15" fmla="*/ 79 h 965"/>
                  <a:gd name="T16" fmla="*/ 3734 w 3737"/>
                  <a:gd name="T17" fmla="*/ 74 h 965"/>
                  <a:gd name="T18" fmla="*/ 3731 w 3737"/>
                  <a:gd name="T19" fmla="*/ 71 h 965"/>
                  <a:gd name="T20" fmla="*/ 3628 w 3737"/>
                  <a:gd name="T21" fmla="*/ 67 h 965"/>
                  <a:gd name="T22" fmla="*/ 3525 w 3737"/>
                  <a:gd name="T23" fmla="*/ 57 h 965"/>
                  <a:gd name="T24" fmla="*/ 3451 w 3737"/>
                  <a:gd name="T25" fmla="*/ 26 h 96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737"/>
                  <a:gd name="T40" fmla="*/ 0 h 965"/>
                  <a:gd name="T41" fmla="*/ 3737 w 3737"/>
                  <a:gd name="T42" fmla="*/ 965 h 96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737" h="965">
                    <a:moveTo>
                      <a:pt x="3451" y="26"/>
                    </a:moveTo>
                    <a:lnTo>
                      <a:pt x="3422" y="26"/>
                    </a:lnTo>
                    <a:lnTo>
                      <a:pt x="3420" y="26"/>
                    </a:lnTo>
                    <a:lnTo>
                      <a:pt x="3523" y="69"/>
                    </a:lnTo>
                    <a:lnTo>
                      <a:pt x="3626" y="79"/>
                    </a:lnTo>
                    <a:lnTo>
                      <a:pt x="3729" y="83"/>
                    </a:lnTo>
                    <a:lnTo>
                      <a:pt x="3734" y="81"/>
                    </a:lnTo>
                    <a:lnTo>
                      <a:pt x="3736" y="79"/>
                    </a:lnTo>
                    <a:lnTo>
                      <a:pt x="3734" y="74"/>
                    </a:lnTo>
                    <a:lnTo>
                      <a:pt x="3731" y="71"/>
                    </a:lnTo>
                    <a:lnTo>
                      <a:pt x="3628" y="67"/>
                    </a:lnTo>
                    <a:lnTo>
                      <a:pt x="3525" y="57"/>
                    </a:lnTo>
                    <a:lnTo>
                      <a:pt x="3451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03" name="Freeform 331"/>
              <p:cNvSpPr>
                <a:spLocks/>
              </p:cNvSpPr>
              <p:nvPr/>
            </p:nvSpPr>
            <p:spPr bwMode="auto">
              <a:xfrm>
                <a:off x="280" y="1086"/>
                <a:ext cx="3737" cy="965"/>
              </a:xfrm>
              <a:custGeom>
                <a:avLst/>
                <a:gdLst>
                  <a:gd name="T0" fmla="*/ 631 w 3737"/>
                  <a:gd name="T1" fmla="*/ 45 h 965"/>
                  <a:gd name="T2" fmla="*/ 626 w 3737"/>
                  <a:gd name="T3" fmla="*/ 47 h 965"/>
                  <a:gd name="T4" fmla="*/ 627 w 3737"/>
                  <a:gd name="T5" fmla="*/ 48 h 965"/>
                  <a:gd name="T6" fmla="*/ 631 w 3737"/>
                  <a:gd name="T7" fmla="*/ 45 h 9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37"/>
                  <a:gd name="T13" fmla="*/ 0 h 965"/>
                  <a:gd name="T14" fmla="*/ 3737 w 3737"/>
                  <a:gd name="T15" fmla="*/ 965 h 9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37" h="965">
                    <a:moveTo>
                      <a:pt x="631" y="45"/>
                    </a:moveTo>
                    <a:lnTo>
                      <a:pt x="626" y="47"/>
                    </a:lnTo>
                    <a:lnTo>
                      <a:pt x="627" y="48"/>
                    </a:lnTo>
                    <a:lnTo>
                      <a:pt x="631" y="4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04" name="Freeform 332"/>
              <p:cNvSpPr>
                <a:spLocks/>
              </p:cNvSpPr>
              <p:nvPr/>
            </p:nvSpPr>
            <p:spPr bwMode="auto">
              <a:xfrm>
                <a:off x="280" y="1086"/>
                <a:ext cx="3737" cy="965"/>
              </a:xfrm>
              <a:custGeom>
                <a:avLst/>
                <a:gdLst>
                  <a:gd name="T0" fmla="*/ 1702 w 3737"/>
                  <a:gd name="T1" fmla="*/ 11 h 965"/>
                  <a:gd name="T2" fmla="*/ 1663 w 3737"/>
                  <a:gd name="T3" fmla="*/ 11 h 965"/>
                  <a:gd name="T4" fmla="*/ 1661 w 3737"/>
                  <a:gd name="T5" fmla="*/ 12 h 965"/>
                  <a:gd name="T6" fmla="*/ 1763 w 3737"/>
                  <a:gd name="T7" fmla="*/ 43 h 965"/>
                  <a:gd name="T8" fmla="*/ 1766 w 3737"/>
                  <a:gd name="T9" fmla="*/ 43 h 965"/>
                  <a:gd name="T10" fmla="*/ 1867 w 3737"/>
                  <a:gd name="T11" fmla="*/ 33 h 965"/>
                  <a:gd name="T12" fmla="*/ 1867 w 3737"/>
                  <a:gd name="T13" fmla="*/ 33 h 965"/>
                  <a:gd name="T14" fmla="*/ 1901 w 3737"/>
                  <a:gd name="T15" fmla="*/ 33 h 965"/>
                  <a:gd name="T16" fmla="*/ 1895 w 3737"/>
                  <a:gd name="T17" fmla="*/ 31 h 965"/>
                  <a:gd name="T18" fmla="*/ 1763 w 3737"/>
                  <a:gd name="T19" fmla="*/ 31 h 965"/>
                  <a:gd name="T20" fmla="*/ 1765 w 3737"/>
                  <a:gd name="T21" fmla="*/ 31 h 965"/>
                  <a:gd name="T22" fmla="*/ 1702 w 3737"/>
                  <a:gd name="T23" fmla="*/ 11 h 96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737"/>
                  <a:gd name="T37" fmla="*/ 0 h 965"/>
                  <a:gd name="T38" fmla="*/ 3737 w 3737"/>
                  <a:gd name="T39" fmla="*/ 965 h 96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737" h="965">
                    <a:moveTo>
                      <a:pt x="1702" y="11"/>
                    </a:moveTo>
                    <a:lnTo>
                      <a:pt x="1663" y="11"/>
                    </a:lnTo>
                    <a:lnTo>
                      <a:pt x="1661" y="12"/>
                    </a:lnTo>
                    <a:lnTo>
                      <a:pt x="1763" y="43"/>
                    </a:lnTo>
                    <a:lnTo>
                      <a:pt x="1766" y="43"/>
                    </a:lnTo>
                    <a:lnTo>
                      <a:pt x="1867" y="33"/>
                    </a:lnTo>
                    <a:lnTo>
                      <a:pt x="1901" y="33"/>
                    </a:lnTo>
                    <a:lnTo>
                      <a:pt x="1895" y="31"/>
                    </a:lnTo>
                    <a:lnTo>
                      <a:pt x="1763" y="31"/>
                    </a:lnTo>
                    <a:lnTo>
                      <a:pt x="1765" y="31"/>
                    </a:lnTo>
                    <a:lnTo>
                      <a:pt x="1702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05" name="Freeform 333"/>
              <p:cNvSpPr>
                <a:spLocks/>
              </p:cNvSpPr>
              <p:nvPr/>
            </p:nvSpPr>
            <p:spPr bwMode="auto">
              <a:xfrm>
                <a:off x="280" y="1086"/>
                <a:ext cx="3737" cy="965"/>
              </a:xfrm>
              <a:custGeom>
                <a:avLst/>
                <a:gdLst>
                  <a:gd name="T0" fmla="*/ 3339 w 3737"/>
                  <a:gd name="T1" fmla="*/ 35 h 965"/>
                  <a:gd name="T2" fmla="*/ 3321 w 3737"/>
                  <a:gd name="T3" fmla="*/ 35 h 965"/>
                  <a:gd name="T4" fmla="*/ 3319 w 3737"/>
                  <a:gd name="T5" fmla="*/ 38 h 965"/>
                  <a:gd name="T6" fmla="*/ 3339 w 3737"/>
                  <a:gd name="T7" fmla="*/ 35 h 9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37"/>
                  <a:gd name="T13" fmla="*/ 0 h 965"/>
                  <a:gd name="T14" fmla="*/ 3737 w 3737"/>
                  <a:gd name="T15" fmla="*/ 965 h 9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37" h="965">
                    <a:moveTo>
                      <a:pt x="3339" y="35"/>
                    </a:moveTo>
                    <a:lnTo>
                      <a:pt x="3321" y="35"/>
                    </a:lnTo>
                    <a:lnTo>
                      <a:pt x="3319" y="38"/>
                    </a:lnTo>
                    <a:lnTo>
                      <a:pt x="333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06" name="Freeform 334"/>
              <p:cNvSpPr>
                <a:spLocks/>
              </p:cNvSpPr>
              <p:nvPr/>
            </p:nvSpPr>
            <p:spPr bwMode="auto">
              <a:xfrm>
                <a:off x="280" y="1086"/>
                <a:ext cx="3737" cy="965"/>
              </a:xfrm>
              <a:custGeom>
                <a:avLst/>
                <a:gdLst>
                  <a:gd name="T0" fmla="*/ 1869 w 3737"/>
                  <a:gd name="T1" fmla="*/ 33 h 965"/>
                  <a:gd name="T2" fmla="*/ 1867 w 3737"/>
                  <a:gd name="T3" fmla="*/ 33 h 965"/>
                  <a:gd name="T4" fmla="*/ 1867 w 3737"/>
                  <a:gd name="T5" fmla="*/ 33 h 965"/>
                  <a:gd name="T6" fmla="*/ 1869 w 3737"/>
                  <a:gd name="T7" fmla="*/ 33 h 9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37"/>
                  <a:gd name="T13" fmla="*/ 0 h 965"/>
                  <a:gd name="T14" fmla="*/ 3737 w 3737"/>
                  <a:gd name="T15" fmla="*/ 965 h 9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37" h="965">
                    <a:moveTo>
                      <a:pt x="1869" y="33"/>
                    </a:moveTo>
                    <a:lnTo>
                      <a:pt x="1867" y="33"/>
                    </a:lnTo>
                    <a:lnTo>
                      <a:pt x="1869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07" name="Freeform 335"/>
              <p:cNvSpPr>
                <a:spLocks/>
              </p:cNvSpPr>
              <p:nvPr/>
            </p:nvSpPr>
            <p:spPr bwMode="auto">
              <a:xfrm>
                <a:off x="280" y="1086"/>
                <a:ext cx="3737" cy="965"/>
              </a:xfrm>
              <a:custGeom>
                <a:avLst/>
                <a:gdLst>
                  <a:gd name="T0" fmla="*/ 1765 w 3737"/>
                  <a:gd name="T1" fmla="*/ 31 h 965"/>
                  <a:gd name="T2" fmla="*/ 1763 w 3737"/>
                  <a:gd name="T3" fmla="*/ 31 h 965"/>
                  <a:gd name="T4" fmla="*/ 1766 w 3737"/>
                  <a:gd name="T5" fmla="*/ 31 h 965"/>
                  <a:gd name="T6" fmla="*/ 1765 w 3737"/>
                  <a:gd name="T7" fmla="*/ 31 h 9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37"/>
                  <a:gd name="T13" fmla="*/ 0 h 965"/>
                  <a:gd name="T14" fmla="*/ 3737 w 3737"/>
                  <a:gd name="T15" fmla="*/ 965 h 9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37" h="965">
                    <a:moveTo>
                      <a:pt x="1765" y="31"/>
                    </a:moveTo>
                    <a:lnTo>
                      <a:pt x="1763" y="31"/>
                    </a:lnTo>
                    <a:lnTo>
                      <a:pt x="1766" y="31"/>
                    </a:lnTo>
                    <a:lnTo>
                      <a:pt x="1765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08" name="Freeform 336"/>
              <p:cNvSpPr>
                <a:spLocks/>
              </p:cNvSpPr>
              <p:nvPr/>
            </p:nvSpPr>
            <p:spPr bwMode="auto">
              <a:xfrm>
                <a:off x="280" y="1086"/>
                <a:ext cx="3737" cy="965"/>
              </a:xfrm>
              <a:custGeom>
                <a:avLst/>
                <a:gdLst>
                  <a:gd name="T0" fmla="*/ 1869 w 3737"/>
                  <a:gd name="T1" fmla="*/ 21 h 965"/>
                  <a:gd name="T2" fmla="*/ 1867 w 3737"/>
                  <a:gd name="T3" fmla="*/ 21 h 965"/>
                  <a:gd name="T4" fmla="*/ 1765 w 3737"/>
                  <a:gd name="T5" fmla="*/ 31 h 965"/>
                  <a:gd name="T6" fmla="*/ 1766 w 3737"/>
                  <a:gd name="T7" fmla="*/ 31 h 965"/>
                  <a:gd name="T8" fmla="*/ 1895 w 3737"/>
                  <a:gd name="T9" fmla="*/ 31 h 965"/>
                  <a:gd name="T10" fmla="*/ 1869 w 3737"/>
                  <a:gd name="T11" fmla="*/ 21 h 96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737"/>
                  <a:gd name="T19" fmla="*/ 0 h 965"/>
                  <a:gd name="T20" fmla="*/ 3737 w 3737"/>
                  <a:gd name="T21" fmla="*/ 965 h 96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737" h="965">
                    <a:moveTo>
                      <a:pt x="1869" y="21"/>
                    </a:moveTo>
                    <a:lnTo>
                      <a:pt x="1867" y="21"/>
                    </a:lnTo>
                    <a:lnTo>
                      <a:pt x="1765" y="31"/>
                    </a:lnTo>
                    <a:lnTo>
                      <a:pt x="1766" y="31"/>
                    </a:lnTo>
                    <a:lnTo>
                      <a:pt x="1895" y="31"/>
                    </a:lnTo>
                    <a:lnTo>
                      <a:pt x="1869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09" name="Freeform 337"/>
              <p:cNvSpPr>
                <a:spLocks/>
              </p:cNvSpPr>
              <p:nvPr/>
            </p:nvSpPr>
            <p:spPr bwMode="auto">
              <a:xfrm>
                <a:off x="280" y="1086"/>
                <a:ext cx="3737" cy="965"/>
              </a:xfrm>
              <a:custGeom>
                <a:avLst/>
                <a:gdLst>
                  <a:gd name="T0" fmla="*/ 3422 w 3737"/>
                  <a:gd name="T1" fmla="*/ 26 h 965"/>
                  <a:gd name="T2" fmla="*/ 3419 w 3737"/>
                  <a:gd name="T3" fmla="*/ 26 h 965"/>
                  <a:gd name="T4" fmla="*/ 3420 w 3737"/>
                  <a:gd name="T5" fmla="*/ 26 h 965"/>
                  <a:gd name="T6" fmla="*/ 3422 w 3737"/>
                  <a:gd name="T7" fmla="*/ 26 h 9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37"/>
                  <a:gd name="T13" fmla="*/ 0 h 965"/>
                  <a:gd name="T14" fmla="*/ 3737 w 3737"/>
                  <a:gd name="T15" fmla="*/ 965 h 9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37" h="965">
                    <a:moveTo>
                      <a:pt x="3422" y="26"/>
                    </a:moveTo>
                    <a:lnTo>
                      <a:pt x="3419" y="26"/>
                    </a:lnTo>
                    <a:lnTo>
                      <a:pt x="3420" y="26"/>
                    </a:lnTo>
                    <a:lnTo>
                      <a:pt x="3422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510" name="Freeform 338"/>
              <p:cNvSpPr>
                <a:spLocks/>
              </p:cNvSpPr>
              <p:nvPr/>
            </p:nvSpPr>
            <p:spPr bwMode="auto">
              <a:xfrm>
                <a:off x="280" y="1086"/>
                <a:ext cx="3737" cy="965"/>
              </a:xfrm>
              <a:custGeom>
                <a:avLst/>
                <a:gdLst>
                  <a:gd name="T0" fmla="*/ 1663 w 3737"/>
                  <a:gd name="T1" fmla="*/ 11 h 965"/>
                  <a:gd name="T2" fmla="*/ 1660 w 3737"/>
                  <a:gd name="T3" fmla="*/ 11 h 965"/>
                  <a:gd name="T4" fmla="*/ 1661 w 3737"/>
                  <a:gd name="T5" fmla="*/ 12 h 965"/>
                  <a:gd name="T6" fmla="*/ 1663 w 3737"/>
                  <a:gd name="T7" fmla="*/ 11 h 9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37"/>
                  <a:gd name="T13" fmla="*/ 0 h 965"/>
                  <a:gd name="T14" fmla="*/ 3737 w 3737"/>
                  <a:gd name="T15" fmla="*/ 965 h 9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37" h="965">
                    <a:moveTo>
                      <a:pt x="1663" y="11"/>
                    </a:moveTo>
                    <a:lnTo>
                      <a:pt x="1660" y="11"/>
                    </a:lnTo>
                    <a:lnTo>
                      <a:pt x="1661" y="12"/>
                    </a:lnTo>
                    <a:lnTo>
                      <a:pt x="1663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9463" name="Freeform 339"/>
            <p:cNvSpPr>
              <a:spLocks/>
            </p:cNvSpPr>
            <p:nvPr/>
          </p:nvSpPr>
          <p:spPr bwMode="auto">
            <a:xfrm>
              <a:off x="369" y="906"/>
              <a:ext cx="20" cy="1155"/>
            </a:xfrm>
            <a:custGeom>
              <a:avLst/>
              <a:gdLst>
                <a:gd name="T0" fmla="*/ 0 w 20"/>
                <a:gd name="T1" fmla="*/ 0 h 1155"/>
                <a:gd name="T2" fmla="*/ 0 w 20"/>
                <a:gd name="T3" fmla="*/ 1154 h 1155"/>
                <a:gd name="T4" fmla="*/ 0 60000 65536"/>
                <a:gd name="T5" fmla="*/ 0 60000 65536"/>
                <a:gd name="T6" fmla="*/ 0 w 20"/>
                <a:gd name="T7" fmla="*/ 0 h 1155"/>
                <a:gd name="T8" fmla="*/ 20 w 20"/>
                <a:gd name="T9" fmla="*/ 1155 h 115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" h="1155">
                  <a:moveTo>
                    <a:pt x="0" y="0"/>
                  </a:moveTo>
                  <a:lnTo>
                    <a:pt x="0" y="1154"/>
                  </a:lnTo>
                </a:path>
              </a:pathLst>
            </a:custGeom>
            <a:noFill/>
            <a:ln w="3047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9464" name="Freeform 340"/>
            <p:cNvSpPr>
              <a:spLocks/>
            </p:cNvSpPr>
            <p:nvPr/>
          </p:nvSpPr>
          <p:spPr bwMode="auto">
            <a:xfrm>
              <a:off x="585" y="906"/>
              <a:ext cx="20" cy="1155"/>
            </a:xfrm>
            <a:custGeom>
              <a:avLst/>
              <a:gdLst>
                <a:gd name="T0" fmla="*/ 0 w 20"/>
                <a:gd name="T1" fmla="*/ 0 h 1155"/>
                <a:gd name="T2" fmla="*/ 0 w 20"/>
                <a:gd name="T3" fmla="*/ 1154 h 1155"/>
                <a:gd name="T4" fmla="*/ 0 60000 65536"/>
                <a:gd name="T5" fmla="*/ 0 60000 65536"/>
                <a:gd name="T6" fmla="*/ 0 w 20"/>
                <a:gd name="T7" fmla="*/ 0 h 1155"/>
                <a:gd name="T8" fmla="*/ 20 w 20"/>
                <a:gd name="T9" fmla="*/ 1155 h 115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" h="1155">
                  <a:moveTo>
                    <a:pt x="0" y="0"/>
                  </a:moveTo>
                  <a:lnTo>
                    <a:pt x="0" y="1154"/>
                  </a:lnTo>
                </a:path>
              </a:pathLst>
            </a:custGeom>
            <a:noFill/>
            <a:ln w="3047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9465" name="Freeform 341"/>
            <p:cNvSpPr>
              <a:spLocks/>
            </p:cNvSpPr>
            <p:nvPr/>
          </p:nvSpPr>
          <p:spPr bwMode="auto">
            <a:xfrm>
              <a:off x="837" y="906"/>
              <a:ext cx="20" cy="1155"/>
            </a:xfrm>
            <a:custGeom>
              <a:avLst/>
              <a:gdLst>
                <a:gd name="T0" fmla="*/ 0 w 20"/>
                <a:gd name="T1" fmla="*/ 0 h 1155"/>
                <a:gd name="T2" fmla="*/ 0 w 20"/>
                <a:gd name="T3" fmla="*/ 1154 h 1155"/>
                <a:gd name="T4" fmla="*/ 0 60000 65536"/>
                <a:gd name="T5" fmla="*/ 0 60000 65536"/>
                <a:gd name="T6" fmla="*/ 0 w 20"/>
                <a:gd name="T7" fmla="*/ 0 h 1155"/>
                <a:gd name="T8" fmla="*/ 20 w 20"/>
                <a:gd name="T9" fmla="*/ 1155 h 115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" h="1155">
                  <a:moveTo>
                    <a:pt x="0" y="0"/>
                  </a:moveTo>
                  <a:lnTo>
                    <a:pt x="0" y="1154"/>
                  </a:lnTo>
                </a:path>
              </a:pathLst>
            </a:custGeom>
            <a:noFill/>
            <a:ln w="3047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9466" name="Freeform 342"/>
            <p:cNvSpPr>
              <a:spLocks/>
            </p:cNvSpPr>
            <p:nvPr/>
          </p:nvSpPr>
          <p:spPr bwMode="auto">
            <a:xfrm>
              <a:off x="3400" y="906"/>
              <a:ext cx="20" cy="1155"/>
            </a:xfrm>
            <a:custGeom>
              <a:avLst/>
              <a:gdLst>
                <a:gd name="T0" fmla="*/ 0 w 20"/>
                <a:gd name="T1" fmla="*/ 0 h 1155"/>
                <a:gd name="T2" fmla="*/ 0 w 20"/>
                <a:gd name="T3" fmla="*/ 1154 h 1155"/>
                <a:gd name="T4" fmla="*/ 0 60000 65536"/>
                <a:gd name="T5" fmla="*/ 0 60000 65536"/>
                <a:gd name="T6" fmla="*/ 0 w 20"/>
                <a:gd name="T7" fmla="*/ 0 h 1155"/>
                <a:gd name="T8" fmla="*/ 20 w 20"/>
                <a:gd name="T9" fmla="*/ 1155 h 115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" h="1155">
                  <a:moveTo>
                    <a:pt x="0" y="0"/>
                  </a:moveTo>
                  <a:lnTo>
                    <a:pt x="0" y="1154"/>
                  </a:lnTo>
                </a:path>
              </a:pathLst>
            </a:custGeom>
            <a:noFill/>
            <a:ln w="3047">
              <a:solidFill>
                <a:srgbClr val="323298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9467" name="Freeform 344"/>
            <p:cNvSpPr>
              <a:spLocks/>
            </p:cNvSpPr>
            <p:nvPr/>
          </p:nvSpPr>
          <p:spPr bwMode="auto">
            <a:xfrm>
              <a:off x="254" y="769"/>
              <a:ext cx="212" cy="1906"/>
            </a:xfrm>
            <a:custGeom>
              <a:avLst/>
              <a:gdLst>
                <a:gd name="T0" fmla="*/ 50 w 212"/>
                <a:gd name="T1" fmla="*/ 230 h 1906"/>
                <a:gd name="T2" fmla="*/ 48 w 212"/>
                <a:gd name="T3" fmla="*/ 228 h 1906"/>
                <a:gd name="T4" fmla="*/ 45 w 212"/>
                <a:gd name="T5" fmla="*/ 228 h 1906"/>
                <a:gd name="T6" fmla="*/ 26 w 212"/>
                <a:gd name="T7" fmla="*/ 258 h 1906"/>
                <a:gd name="T8" fmla="*/ 26 w 212"/>
                <a:gd name="T9" fmla="*/ 0 h 1906"/>
                <a:gd name="T10" fmla="*/ 21 w 212"/>
                <a:gd name="T11" fmla="*/ 0 h 1906"/>
                <a:gd name="T12" fmla="*/ 21 w 212"/>
                <a:gd name="T13" fmla="*/ 257 h 1906"/>
                <a:gd name="T14" fmla="*/ 4 w 212"/>
                <a:gd name="T15" fmla="*/ 228 h 1906"/>
                <a:gd name="T16" fmla="*/ 0 w 212"/>
                <a:gd name="T17" fmla="*/ 228 h 1906"/>
                <a:gd name="T18" fmla="*/ 0 w 212"/>
                <a:gd name="T19" fmla="*/ 230 h 1906"/>
                <a:gd name="T20" fmla="*/ 24 w 212"/>
                <a:gd name="T21" fmla="*/ 273 h 1906"/>
                <a:gd name="T22" fmla="*/ 26 w 212"/>
                <a:gd name="T23" fmla="*/ 268 h 1906"/>
                <a:gd name="T24" fmla="*/ 48 w 212"/>
                <a:gd name="T25" fmla="*/ 230 h 1906"/>
                <a:gd name="T26" fmla="*/ 50 w 212"/>
                <a:gd name="T27" fmla="*/ 230 h 190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2"/>
                <a:gd name="T43" fmla="*/ 0 h 1906"/>
                <a:gd name="T44" fmla="*/ 212 w 212"/>
                <a:gd name="T45" fmla="*/ 1906 h 190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2" h="1906">
                  <a:moveTo>
                    <a:pt x="50" y="230"/>
                  </a:moveTo>
                  <a:lnTo>
                    <a:pt x="48" y="228"/>
                  </a:lnTo>
                  <a:lnTo>
                    <a:pt x="45" y="228"/>
                  </a:lnTo>
                  <a:lnTo>
                    <a:pt x="26" y="258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21" y="257"/>
                  </a:lnTo>
                  <a:lnTo>
                    <a:pt x="4" y="228"/>
                  </a:lnTo>
                  <a:lnTo>
                    <a:pt x="0" y="228"/>
                  </a:lnTo>
                  <a:lnTo>
                    <a:pt x="0" y="230"/>
                  </a:lnTo>
                  <a:lnTo>
                    <a:pt x="24" y="273"/>
                  </a:lnTo>
                  <a:lnTo>
                    <a:pt x="26" y="268"/>
                  </a:lnTo>
                  <a:lnTo>
                    <a:pt x="48" y="230"/>
                  </a:lnTo>
                  <a:lnTo>
                    <a:pt x="50" y="230"/>
                  </a:lnTo>
                </a:path>
              </a:pathLst>
            </a:custGeom>
            <a:solidFill>
              <a:srgbClr val="32329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grpSp>
          <p:nvGrpSpPr>
            <p:cNvPr id="19468" name="Group 346"/>
            <p:cNvGrpSpPr>
              <a:grpSpLocks/>
            </p:cNvGrpSpPr>
            <p:nvPr/>
          </p:nvGrpSpPr>
          <p:grpSpPr bwMode="auto">
            <a:xfrm>
              <a:off x="693" y="719"/>
              <a:ext cx="442" cy="324"/>
              <a:chOff x="693" y="719"/>
              <a:chExt cx="442" cy="324"/>
            </a:xfrm>
          </p:grpSpPr>
          <p:sp>
            <p:nvSpPr>
              <p:cNvPr id="19471" name="Freeform 347"/>
              <p:cNvSpPr>
                <a:spLocks/>
              </p:cNvSpPr>
              <p:nvPr/>
            </p:nvSpPr>
            <p:spPr bwMode="auto">
              <a:xfrm>
                <a:off x="693" y="719"/>
                <a:ext cx="442" cy="324"/>
              </a:xfrm>
              <a:custGeom>
                <a:avLst/>
                <a:gdLst>
                  <a:gd name="T0" fmla="*/ 2 w 442"/>
                  <a:gd name="T1" fmla="*/ 317 h 324"/>
                  <a:gd name="T2" fmla="*/ 0 w 442"/>
                  <a:gd name="T3" fmla="*/ 323 h 324"/>
                  <a:gd name="T4" fmla="*/ 23 w 442"/>
                  <a:gd name="T5" fmla="*/ 321 h 324"/>
                  <a:gd name="T6" fmla="*/ 4 w 442"/>
                  <a:gd name="T7" fmla="*/ 321 h 324"/>
                  <a:gd name="T8" fmla="*/ 2 w 442"/>
                  <a:gd name="T9" fmla="*/ 319 h 324"/>
                  <a:gd name="T10" fmla="*/ 3 w 442"/>
                  <a:gd name="T11" fmla="*/ 318 h 324"/>
                  <a:gd name="T12" fmla="*/ 2 w 442"/>
                  <a:gd name="T13" fmla="*/ 317 h 3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42"/>
                  <a:gd name="T22" fmla="*/ 0 h 324"/>
                  <a:gd name="T23" fmla="*/ 442 w 442"/>
                  <a:gd name="T24" fmla="*/ 324 h 3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42" h="324">
                    <a:moveTo>
                      <a:pt x="2" y="317"/>
                    </a:moveTo>
                    <a:lnTo>
                      <a:pt x="0" y="323"/>
                    </a:lnTo>
                    <a:lnTo>
                      <a:pt x="23" y="321"/>
                    </a:lnTo>
                    <a:lnTo>
                      <a:pt x="4" y="321"/>
                    </a:lnTo>
                    <a:lnTo>
                      <a:pt x="2" y="319"/>
                    </a:lnTo>
                    <a:lnTo>
                      <a:pt x="3" y="318"/>
                    </a:lnTo>
                    <a:lnTo>
                      <a:pt x="2" y="317"/>
                    </a:lnTo>
                    <a:close/>
                  </a:path>
                </a:pathLst>
              </a:custGeom>
              <a:solidFill>
                <a:srgbClr val="B5DCD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472" name="Freeform 348"/>
              <p:cNvSpPr>
                <a:spLocks/>
              </p:cNvSpPr>
              <p:nvPr/>
            </p:nvSpPr>
            <p:spPr bwMode="auto">
              <a:xfrm>
                <a:off x="693" y="719"/>
                <a:ext cx="442" cy="324"/>
              </a:xfrm>
              <a:custGeom>
                <a:avLst/>
                <a:gdLst>
                  <a:gd name="T0" fmla="*/ 3 w 442"/>
                  <a:gd name="T1" fmla="*/ 318 h 324"/>
                  <a:gd name="T2" fmla="*/ 2 w 442"/>
                  <a:gd name="T3" fmla="*/ 319 h 324"/>
                  <a:gd name="T4" fmla="*/ 4 w 442"/>
                  <a:gd name="T5" fmla="*/ 321 h 324"/>
                  <a:gd name="T6" fmla="*/ 6 w 442"/>
                  <a:gd name="T7" fmla="*/ 320 h 324"/>
                  <a:gd name="T8" fmla="*/ 3 w 442"/>
                  <a:gd name="T9" fmla="*/ 318 h 3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2"/>
                  <a:gd name="T16" fmla="*/ 0 h 324"/>
                  <a:gd name="T17" fmla="*/ 442 w 442"/>
                  <a:gd name="T18" fmla="*/ 324 h 3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2" h="324">
                    <a:moveTo>
                      <a:pt x="3" y="318"/>
                    </a:moveTo>
                    <a:lnTo>
                      <a:pt x="2" y="319"/>
                    </a:lnTo>
                    <a:lnTo>
                      <a:pt x="4" y="321"/>
                    </a:lnTo>
                    <a:lnTo>
                      <a:pt x="6" y="320"/>
                    </a:lnTo>
                    <a:lnTo>
                      <a:pt x="3" y="318"/>
                    </a:lnTo>
                    <a:close/>
                  </a:path>
                </a:pathLst>
              </a:custGeom>
              <a:solidFill>
                <a:srgbClr val="B5DCD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473" name="Freeform 349"/>
              <p:cNvSpPr>
                <a:spLocks/>
              </p:cNvSpPr>
              <p:nvPr/>
            </p:nvSpPr>
            <p:spPr bwMode="auto">
              <a:xfrm>
                <a:off x="693" y="719"/>
                <a:ext cx="442" cy="324"/>
              </a:xfrm>
              <a:custGeom>
                <a:avLst/>
                <a:gdLst>
                  <a:gd name="T0" fmla="*/ 6 w 442"/>
                  <a:gd name="T1" fmla="*/ 320 h 324"/>
                  <a:gd name="T2" fmla="*/ 4 w 442"/>
                  <a:gd name="T3" fmla="*/ 321 h 324"/>
                  <a:gd name="T4" fmla="*/ 7 w 442"/>
                  <a:gd name="T5" fmla="*/ 321 h 324"/>
                  <a:gd name="T6" fmla="*/ 6 w 442"/>
                  <a:gd name="T7" fmla="*/ 320 h 3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2"/>
                  <a:gd name="T13" fmla="*/ 0 h 324"/>
                  <a:gd name="T14" fmla="*/ 442 w 442"/>
                  <a:gd name="T15" fmla="*/ 324 h 3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2" h="324">
                    <a:moveTo>
                      <a:pt x="6" y="320"/>
                    </a:moveTo>
                    <a:lnTo>
                      <a:pt x="4" y="321"/>
                    </a:lnTo>
                    <a:lnTo>
                      <a:pt x="7" y="321"/>
                    </a:lnTo>
                    <a:lnTo>
                      <a:pt x="6" y="320"/>
                    </a:lnTo>
                    <a:close/>
                  </a:path>
                </a:pathLst>
              </a:custGeom>
              <a:solidFill>
                <a:srgbClr val="B5DCD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474" name="Freeform 350"/>
              <p:cNvSpPr>
                <a:spLocks/>
              </p:cNvSpPr>
              <p:nvPr/>
            </p:nvSpPr>
            <p:spPr bwMode="auto">
              <a:xfrm>
                <a:off x="693" y="719"/>
                <a:ext cx="442" cy="324"/>
              </a:xfrm>
              <a:custGeom>
                <a:avLst/>
                <a:gdLst>
                  <a:gd name="T0" fmla="*/ 8 w 442"/>
                  <a:gd name="T1" fmla="*/ 319 h 324"/>
                  <a:gd name="T2" fmla="*/ 6 w 442"/>
                  <a:gd name="T3" fmla="*/ 320 h 324"/>
                  <a:gd name="T4" fmla="*/ 7 w 442"/>
                  <a:gd name="T5" fmla="*/ 321 h 324"/>
                  <a:gd name="T6" fmla="*/ 8 w 442"/>
                  <a:gd name="T7" fmla="*/ 319 h 3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2"/>
                  <a:gd name="T13" fmla="*/ 0 h 324"/>
                  <a:gd name="T14" fmla="*/ 442 w 442"/>
                  <a:gd name="T15" fmla="*/ 324 h 3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2" h="324">
                    <a:moveTo>
                      <a:pt x="8" y="319"/>
                    </a:moveTo>
                    <a:lnTo>
                      <a:pt x="6" y="320"/>
                    </a:lnTo>
                    <a:lnTo>
                      <a:pt x="7" y="321"/>
                    </a:lnTo>
                    <a:lnTo>
                      <a:pt x="8" y="319"/>
                    </a:lnTo>
                    <a:close/>
                  </a:path>
                </a:pathLst>
              </a:custGeom>
              <a:solidFill>
                <a:srgbClr val="B5DCD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475" name="Freeform 351"/>
              <p:cNvSpPr>
                <a:spLocks/>
              </p:cNvSpPr>
              <p:nvPr/>
            </p:nvSpPr>
            <p:spPr bwMode="auto">
              <a:xfrm>
                <a:off x="693" y="719"/>
                <a:ext cx="442" cy="324"/>
              </a:xfrm>
              <a:custGeom>
                <a:avLst/>
                <a:gdLst>
                  <a:gd name="T0" fmla="*/ 50 w 442"/>
                  <a:gd name="T1" fmla="*/ 314 h 324"/>
                  <a:gd name="T2" fmla="*/ 47 w 442"/>
                  <a:gd name="T3" fmla="*/ 314 h 324"/>
                  <a:gd name="T4" fmla="*/ 12 w 442"/>
                  <a:gd name="T5" fmla="*/ 316 h 324"/>
                  <a:gd name="T6" fmla="*/ 8 w 442"/>
                  <a:gd name="T7" fmla="*/ 319 h 324"/>
                  <a:gd name="T8" fmla="*/ 7 w 442"/>
                  <a:gd name="T9" fmla="*/ 321 h 324"/>
                  <a:gd name="T10" fmla="*/ 23 w 442"/>
                  <a:gd name="T11" fmla="*/ 321 h 324"/>
                  <a:gd name="T12" fmla="*/ 47 w 442"/>
                  <a:gd name="T13" fmla="*/ 319 h 324"/>
                  <a:gd name="T14" fmla="*/ 50 w 442"/>
                  <a:gd name="T15" fmla="*/ 316 h 324"/>
                  <a:gd name="T16" fmla="*/ 50 w 442"/>
                  <a:gd name="T17" fmla="*/ 314 h 3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42"/>
                  <a:gd name="T28" fmla="*/ 0 h 324"/>
                  <a:gd name="T29" fmla="*/ 442 w 442"/>
                  <a:gd name="T30" fmla="*/ 324 h 3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42" h="324">
                    <a:moveTo>
                      <a:pt x="50" y="314"/>
                    </a:moveTo>
                    <a:lnTo>
                      <a:pt x="47" y="314"/>
                    </a:lnTo>
                    <a:lnTo>
                      <a:pt x="12" y="316"/>
                    </a:lnTo>
                    <a:lnTo>
                      <a:pt x="8" y="319"/>
                    </a:lnTo>
                    <a:lnTo>
                      <a:pt x="7" y="321"/>
                    </a:lnTo>
                    <a:lnTo>
                      <a:pt x="23" y="321"/>
                    </a:lnTo>
                    <a:lnTo>
                      <a:pt x="47" y="319"/>
                    </a:lnTo>
                    <a:lnTo>
                      <a:pt x="50" y="316"/>
                    </a:lnTo>
                    <a:lnTo>
                      <a:pt x="50" y="314"/>
                    </a:lnTo>
                    <a:close/>
                  </a:path>
                </a:pathLst>
              </a:custGeom>
              <a:solidFill>
                <a:srgbClr val="B5DCD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476" name="Freeform 352"/>
              <p:cNvSpPr>
                <a:spLocks/>
              </p:cNvSpPr>
              <p:nvPr/>
            </p:nvSpPr>
            <p:spPr bwMode="auto">
              <a:xfrm>
                <a:off x="693" y="719"/>
                <a:ext cx="442" cy="324"/>
              </a:xfrm>
              <a:custGeom>
                <a:avLst/>
                <a:gdLst>
                  <a:gd name="T0" fmla="*/ 9 w 442"/>
                  <a:gd name="T1" fmla="*/ 316 h 324"/>
                  <a:gd name="T2" fmla="*/ 5 w 442"/>
                  <a:gd name="T3" fmla="*/ 316 h 324"/>
                  <a:gd name="T4" fmla="*/ 3 w 442"/>
                  <a:gd name="T5" fmla="*/ 318 h 324"/>
                  <a:gd name="T6" fmla="*/ 6 w 442"/>
                  <a:gd name="T7" fmla="*/ 320 h 324"/>
                  <a:gd name="T8" fmla="*/ 8 w 442"/>
                  <a:gd name="T9" fmla="*/ 319 h 324"/>
                  <a:gd name="T10" fmla="*/ 9 w 442"/>
                  <a:gd name="T11" fmla="*/ 316 h 3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42"/>
                  <a:gd name="T19" fmla="*/ 0 h 324"/>
                  <a:gd name="T20" fmla="*/ 442 w 442"/>
                  <a:gd name="T21" fmla="*/ 324 h 3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42" h="324">
                    <a:moveTo>
                      <a:pt x="9" y="316"/>
                    </a:moveTo>
                    <a:lnTo>
                      <a:pt x="5" y="316"/>
                    </a:lnTo>
                    <a:lnTo>
                      <a:pt x="3" y="318"/>
                    </a:lnTo>
                    <a:lnTo>
                      <a:pt x="6" y="320"/>
                    </a:lnTo>
                    <a:lnTo>
                      <a:pt x="8" y="319"/>
                    </a:lnTo>
                    <a:lnTo>
                      <a:pt x="9" y="316"/>
                    </a:lnTo>
                    <a:close/>
                  </a:path>
                </a:pathLst>
              </a:custGeom>
              <a:solidFill>
                <a:srgbClr val="B5DCD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477" name="Freeform 353"/>
              <p:cNvSpPr>
                <a:spLocks/>
              </p:cNvSpPr>
              <p:nvPr/>
            </p:nvSpPr>
            <p:spPr bwMode="auto">
              <a:xfrm>
                <a:off x="693" y="719"/>
                <a:ext cx="442" cy="324"/>
              </a:xfrm>
              <a:custGeom>
                <a:avLst/>
                <a:gdLst>
                  <a:gd name="T0" fmla="*/ 12 w 442"/>
                  <a:gd name="T1" fmla="*/ 316 h 324"/>
                  <a:gd name="T2" fmla="*/ 9 w 442"/>
                  <a:gd name="T3" fmla="*/ 316 h 324"/>
                  <a:gd name="T4" fmla="*/ 8 w 442"/>
                  <a:gd name="T5" fmla="*/ 319 h 324"/>
                  <a:gd name="T6" fmla="*/ 12 w 442"/>
                  <a:gd name="T7" fmla="*/ 316 h 3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2"/>
                  <a:gd name="T13" fmla="*/ 0 h 324"/>
                  <a:gd name="T14" fmla="*/ 442 w 442"/>
                  <a:gd name="T15" fmla="*/ 324 h 3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2" h="324">
                    <a:moveTo>
                      <a:pt x="12" y="316"/>
                    </a:moveTo>
                    <a:lnTo>
                      <a:pt x="9" y="316"/>
                    </a:lnTo>
                    <a:lnTo>
                      <a:pt x="8" y="319"/>
                    </a:lnTo>
                    <a:lnTo>
                      <a:pt x="12" y="316"/>
                    </a:lnTo>
                    <a:close/>
                  </a:path>
                </a:pathLst>
              </a:custGeom>
              <a:solidFill>
                <a:srgbClr val="B5DCD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478" name="Freeform 354"/>
              <p:cNvSpPr>
                <a:spLocks/>
              </p:cNvSpPr>
              <p:nvPr/>
            </p:nvSpPr>
            <p:spPr bwMode="auto">
              <a:xfrm>
                <a:off x="693" y="719"/>
                <a:ext cx="442" cy="324"/>
              </a:xfrm>
              <a:custGeom>
                <a:avLst/>
                <a:gdLst>
                  <a:gd name="T0" fmla="*/ 5 w 442"/>
                  <a:gd name="T1" fmla="*/ 316 h 324"/>
                  <a:gd name="T2" fmla="*/ 3 w 442"/>
                  <a:gd name="T3" fmla="*/ 316 h 324"/>
                  <a:gd name="T4" fmla="*/ 2 w 442"/>
                  <a:gd name="T5" fmla="*/ 317 h 324"/>
                  <a:gd name="T6" fmla="*/ 3 w 442"/>
                  <a:gd name="T7" fmla="*/ 318 h 324"/>
                  <a:gd name="T8" fmla="*/ 5 w 442"/>
                  <a:gd name="T9" fmla="*/ 316 h 3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2"/>
                  <a:gd name="T16" fmla="*/ 0 h 324"/>
                  <a:gd name="T17" fmla="*/ 442 w 442"/>
                  <a:gd name="T18" fmla="*/ 324 h 3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2" h="324">
                    <a:moveTo>
                      <a:pt x="5" y="316"/>
                    </a:moveTo>
                    <a:lnTo>
                      <a:pt x="3" y="316"/>
                    </a:lnTo>
                    <a:lnTo>
                      <a:pt x="2" y="317"/>
                    </a:lnTo>
                    <a:lnTo>
                      <a:pt x="3" y="318"/>
                    </a:lnTo>
                    <a:lnTo>
                      <a:pt x="5" y="316"/>
                    </a:lnTo>
                    <a:close/>
                  </a:path>
                </a:pathLst>
              </a:custGeom>
              <a:solidFill>
                <a:srgbClr val="B5DCD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479" name="Freeform 355"/>
              <p:cNvSpPr>
                <a:spLocks/>
              </p:cNvSpPr>
              <p:nvPr/>
            </p:nvSpPr>
            <p:spPr bwMode="auto">
              <a:xfrm>
                <a:off x="693" y="719"/>
                <a:ext cx="442" cy="324"/>
              </a:xfrm>
              <a:custGeom>
                <a:avLst/>
                <a:gdLst>
                  <a:gd name="T0" fmla="*/ 3 w 442"/>
                  <a:gd name="T1" fmla="*/ 316 h 324"/>
                  <a:gd name="T2" fmla="*/ 2 w 442"/>
                  <a:gd name="T3" fmla="*/ 316 h 324"/>
                  <a:gd name="T4" fmla="*/ 2 w 442"/>
                  <a:gd name="T5" fmla="*/ 317 h 324"/>
                  <a:gd name="T6" fmla="*/ 3 w 442"/>
                  <a:gd name="T7" fmla="*/ 316 h 3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2"/>
                  <a:gd name="T13" fmla="*/ 0 h 324"/>
                  <a:gd name="T14" fmla="*/ 442 w 442"/>
                  <a:gd name="T15" fmla="*/ 324 h 3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2" h="324">
                    <a:moveTo>
                      <a:pt x="3" y="316"/>
                    </a:moveTo>
                    <a:lnTo>
                      <a:pt x="2" y="316"/>
                    </a:lnTo>
                    <a:lnTo>
                      <a:pt x="2" y="317"/>
                    </a:lnTo>
                    <a:lnTo>
                      <a:pt x="3" y="316"/>
                    </a:lnTo>
                    <a:close/>
                  </a:path>
                </a:pathLst>
              </a:custGeom>
              <a:solidFill>
                <a:srgbClr val="B5DCD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480" name="Freeform 356"/>
              <p:cNvSpPr>
                <a:spLocks/>
              </p:cNvSpPr>
              <p:nvPr/>
            </p:nvSpPr>
            <p:spPr bwMode="auto">
              <a:xfrm>
                <a:off x="693" y="719"/>
                <a:ext cx="442" cy="324"/>
              </a:xfrm>
              <a:custGeom>
                <a:avLst/>
                <a:gdLst>
                  <a:gd name="T0" fmla="*/ 21 w 442"/>
                  <a:gd name="T1" fmla="*/ 275 h 324"/>
                  <a:gd name="T2" fmla="*/ 19 w 442"/>
                  <a:gd name="T3" fmla="*/ 278 h 324"/>
                  <a:gd name="T4" fmla="*/ 3 w 442"/>
                  <a:gd name="T5" fmla="*/ 316 h 324"/>
                  <a:gd name="T6" fmla="*/ 5 w 442"/>
                  <a:gd name="T7" fmla="*/ 316 h 324"/>
                  <a:gd name="T8" fmla="*/ 10 w 442"/>
                  <a:gd name="T9" fmla="*/ 313 h 324"/>
                  <a:gd name="T10" fmla="*/ 23 w 442"/>
                  <a:gd name="T11" fmla="*/ 280 h 324"/>
                  <a:gd name="T12" fmla="*/ 23 w 442"/>
                  <a:gd name="T13" fmla="*/ 278 h 324"/>
                  <a:gd name="T14" fmla="*/ 21 w 442"/>
                  <a:gd name="T15" fmla="*/ 278 h 324"/>
                  <a:gd name="T16" fmla="*/ 21 w 442"/>
                  <a:gd name="T17" fmla="*/ 275 h 3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42"/>
                  <a:gd name="T28" fmla="*/ 0 h 324"/>
                  <a:gd name="T29" fmla="*/ 442 w 442"/>
                  <a:gd name="T30" fmla="*/ 324 h 3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42" h="324">
                    <a:moveTo>
                      <a:pt x="21" y="275"/>
                    </a:moveTo>
                    <a:lnTo>
                      <a:pt x="19" y="278"/>
                    </a:lnTo>
                    <a:lnTo>
                      <a:pt x="3" y="316"/>
                    </a:lnTo>
                    <a:lnTo>
                      <a:pt x="5" y="316"/>
                    </a:lnTo>
                    <a:lnTo>
                      <a:pt x="10" y="313"/>
                    </a:lnTo>
                    <a:lnTo>
                      <a:pt x="23" y="280"/>
                    </a:lnTo>
                    <a:lnTo>
                      <a:pt x="23" y="278"/>
                    </a:lnTo>
                    <a:lnTo>
                      <a:pt x="21" y="278"/>
                    </a:lnTo>
                    <a:lnTo>
                      <a:pt x="21" y="275"/>
                    </a:lnTo>
                    <a:close/>
                  </a:path>
                </a:pathLst>
              </a:custGeom>
              <a:solidFill>
                <a:srgbClr val="B5DCD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481" name="Freeform 357"/>
              <p:cNvSpPr>
                <a:spLocks/>
              </p:cNvSpPr>
              <p:nvPr/>
            </p:nvSpPr>
            <p:spPr bwMode="auto">
              <a:xfrm>
                <a:off x="693" y="719"/>
                <a:ext cx="442" cy="324"/>
              </a:xfrm>
              <a:custGeom>
                <a:avLst/>
                <a:gdLst>
                  <a:gd name="T0" fmla="*/ 10 w 442"/>
                  <a:gd name="T1" fmla="*/ 313 h 324"/>
                  <a:gd name="T2" fmla="*/ 5 w 442"/>
                  <a:gd name="T3" fmla="*/ 316 h 324"/>
                  <a:gd name="T4" fmla="*/ 9 w 442"/>
                  <a:gd name="T5" fmla="*/ 316 h 324"/>
                  <a:gd name="T6" fmla="*/ 10 w 442"/>
                  <a:gd name="T7" fmla="*/ 313 h 3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2"/>
                  <a:gd name="T13" fmla="*/ 0 h 324"/>
                  <a:gd name="T14" fmla="*/ 442 w 442"/>
                  <a:gd name="T15" fmla="*/ 324 h 3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2" h="324">
                    <a:moveTo>
                      <a:pt x="10" y="313"/>
                    </a:moveTo>
                    <a:lnTo>
                      <a:pt x="5" y="316"/>
                    </a:lnTo>
                    <a:lnTo>
                      <a:pt x="9" y="316"/>
                    </a:lnTo>
                    <a:lnTo>
                      <a:pt x="10" y="313"/>
                    </a:lnTo>
                    <a:close/>
                  </a:path>
                </a:pathLst>
              </a:custGeom>
              <a:solidFill>
                <a:srgbClr val="B5DCD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9482" name="Freeform 358"/>
              <p:cNvSpPr>
                <a:spLocks/>
              </p:cNvSpPr>
              <p:nvPr/>
            </p:nvSpPr>
            <p:spPr bwMode="auto">
              <a:xfrm>
                <a:off x="693" y="719"/>
                <a:ext cx="442" cy="324"/>
              </a:xfrm>
              <a:custGeom>
                <a:avLst/>
                <a:gdLst>
                  <a:gd name="T0" fmla="*/ 439 w 442"/>
                  <a:gd name="T1" fmla="*/ 0 h 324"/>
                  <a:gd name="T2" fmla="*/ 10 w 442"/>
                  <a:gd name="T3" fmla="*/ 313 h 324"/>
                  <a:gd name="T4" fmla="*/ 9 w 442"/>
                  <a:gd name="T5" fmla="*/ 316 h 324"/>
                  <a:gd name="T6" fmla="*/ 12 w 442"/>
                  <a:gd name="T7" fmla="*/ 316 h 324"/>
                  <a:gd name="T8" fmla="*/ 441 w 442"/>
                  <a:gd name="T9" fmla="*/ 2 h 324"/>
                  <a:gd name="T10" fmla="*/ 439 w 442"/>
                  <a:gd name="T11" fmla="*/ 0 h 3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42"/>
                  <a:gd name="T19" fmla="*/ 0 h 324"/>
                  <a:gd name="T20" fmla="*/ 442 w 442"/>
                  <a:gd name="T21" fmla="*/ 324 h 3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42" h="324">
                    <a:moveTo>
                      <a:pt x="439" y="0"/>
                    </a:moveTo>
                    <a:lnTo>
                      <a:pt x="10" y="313"/>
                    </a:lnTo>
                    <a:lnTo>
                      <a:pt x="9" y="316"/>
                    </a:lnTo>
                    <a:lnTo>
                      <a:pt x="12" y="316"/>
                    </a:lnTo>
                    <a:lnTo>
                      <a:pt x="441" y="2"/>
                    </a:lnTo>
                    <a:lnTo>
                      <a:pt x="439" y="0"/>
                    </a:lnTo>
                    <a:close/>
                  </a:path>
                </a:pathLst>
              </a:custGeom>
              <a:solidFill>
                <a:srgbClr val="B5DCD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19469" name="Text Box 363"/>
            <p:cNvSpPr txBox="1">
              <a:spLocks noChangeArrowheads="1"/>
            </p:cNvSpPr>
            <p:nvPr/>
          </p:nvSpPr>
          <p:spPr bwMode="auto">
            <a:xfrm>
              <a:off x="653" y="0"/>
              <a:ext cx="2788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175" algn="ctr" eaLnBrk="0" hangingPunct="0">
                <a:lnSpc>
                  <a:spcPts val="1125"/>
                </a:lnSpc>
                <a:spcBef>
                  <a:spcPts val="13"/>
                </a:spcBef>
              </a:pPr>
              <a:r>
                <a:rPr lang="hu-HU" b="1" i="1">
                  <a:latin typeface="Times New Roman" pitchFamily="18" charset="0"/>
                </a:rPr>
                <a:t>Az állam térnyerése számokban</a:t>
              </a:r>
              <a:endParaRPr lang="hu-HU">
                <a:latin typeface="Times New Roman" pitchFamily="18" charset="0"/>
              </a:endParaRPr>
            </a:p>
            <a:p>
              <a:pPr marL="3175" algn="ctr" eaLnBrk="0" hangingPunct="0">
                <a:spcBef>
                  <a:spcPts val="50"/>
                </a:spcBef>
              </a:pPr>
              <a:r>
                <a:rPr lang="hu-HU" i="1">
                  <a:latin typeface="Times New Roman" pitchFamily="18" charset="0"/>
                </a:rPr>
                <a:t>(redisztribúciós hányad, GDP %)</a:t>
              </a:r>
              <a:endParaRPr lang="hu-HU">
                <a:latin typeface="Times New Roman" pitchFamily="18" charset="0"/>
              </a:endParaRPr>
            </a:p>
          </p:txBody>
        </p:sp>
        <p:sp>
          <p:nvSpPr>
            <p:cNvPr id="19470" name="Text Box 367"/>
            <p:cNvSpPr txBox="1">
              <a:spLocks noChangeArrowheads="1"/>
            </p:cNvSpPr>
            <p:nvPr/>
          </p:nvSpPr>
          <p:spPr bwMode="auto">
            <a:xfrm>
              <a:off x="2" y="962"/>
              <a:ext cx="157" cy="1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lang="hu-HU" i="1">
                  <a:latin typeface="Times New Roman" pitchFamily="18" charset="0"/>
                </a:rPr>
                <a:t>50</a:t>
              </a:r>
              <a:endParaRPr lang="hu-HU">
                <a:latin typeface="Times New Roman" pitchFamily="18" charset="0"/>
              </a:endParaRPr>
            </a:p>
            <a:p>
              <a:pPr eaLnBrk="0" hangingPunct="0">
                <a:spcBef>
                  <a:spcPts val="600"/>
                </a:spcBef>
              </a:pPr>
              <a:r>
                <a:rPr lang="hu-HU" i="1">
                  <a:latin typeface="Times New Roman" pitchFamily="18" charset="0"/>
                </a:rPr>
                <a:t>40</a:t>
              </a:r>
              <a:endParaRPr lang="hu-HU">
                <a:latin typeface="Times New Roman" pitchFamily="18" charset="0"/>
              </a:endParaRPr>
            </a:p>
            <a:p>
              <a:pPr eaLnBrk="0" hangingPunct="0">
                <a:spcBef>
                  <a:spcPts val="600"/>
                </a:spcBef>
              </a:pPr>
              <a:r>
                <a:rPr lang="hu-HU" i="1">
                  <a:latin typeface="Times New Roman" pitchFamily="18" charset="0"/>
                </a:rPr>
                <a:t>30</a:t>
              </a:r>
              <a:endParaRPr lang="hu-HU">
                <a:latin typeface="Times New Roman" pitchFamily="18" charset="0"/>
              </a:endParaRPr>
            </a:p>
            <a:p>
              <a:pPr eaLnBrk="0" hangingPunct="0">
                <a:spcBef>
                  <a:spcPts val="600"/>
                </a:spcBef>
              </a:pPr>
              <a:r>
                <a:rPr lang="hu-HU" i="1">
                  <a:latin typeface="Times New Roman" pitchFamily="18" charset="0"/>
                </a:rPr>
                <a:t>20</a:t>
              </a:r>
              <a:endParaRPr lang="hu-HU">
                <a:latin typeface="Times New Roman" pitchFamily="18" charset="0"/>
              </a:endParaRPr>
            </a:p>
            <a:p>
              <a:pPr eaLnBrk="0" hangingPunct="0">
                <a:spcBef>
                  <a:spcPts val="600"/>
                </a:spcBef>
              </a:pPr>
              <a:r>
                <a:rPr lang="hu-HU" i="1">
                  <a:latin typeface="Times New Roman" pitchFamily="18" charset="0"/>
                </a:rPr>
                <a:t>10</a:t>
              </a:r>
              <a:endParaRPr lang="hu-HU">
                <a:latin typeface="Times New Roman" pitchFamily="18" charset="0"/>
              </a:endParaRPr>
            </a:p>
          </p:txBody>
        </p:sp>
      </p:grpSp>
      <p:sp>
        <p:nvSpPr>
          <p:cNvPr id="111" name="Szövegdoboz 249"/>
          <p:cNvSpPr txBox="1">
            <a:spLocks noChangeArrowheads="1"/>
          </p:cNvSpPr>
          <p:nvPr/>
        </p:nvSpPr>
        <p:spPr bwMode="auto">
          <a:xfrm>
            <a:off x="1390920" y="4430760"/>
            <a:ext cx="5984714" cy="1048221"/>
          </a:xfrm>
          <a:prstGeom prst="rect">
            <a:avLst/>
          </a:prstGeom>
          <a:noFill/>
          <a:ln>
            <a:noFill/>
          </a:ln>
          <a:extLst/>
        </p:spPr>
        <p:txBody>
          <a:bodyPr vert="vert270" lIns="0" tIns="0" rIns="0" bIns="0" upright="1"/>
          <a:lstStyle/>
          <a:p>
            <a:pPr marL="12700" eaLnBrk="0" hangingPunct="0">
              <a:spcBef>
                <a:spcPts val="10"/>
              </a:spcBef>
              <a:spcAft>
                <a:spcPts val="0"/>
              </a:spcAft>
              <a:defRPr/>
            </a:pP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hu-HU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8</a:t>
            </a: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70 k</a:t>
            </a:r>
            <a:r>
              <a:rPr lang="hu-HU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ö</a:t>
            </a: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rül</a:t>
            </a:r>
            <a:endParaRPr lang="hu-H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04470" eaLnBrk="0" hangingPunct="0">
              <a:spcBef>
                <a:spcPts val="10"/>
              </a:spcBef>
              <a:spcAft>
                <a:spcPts val="0"/>
              </a:spcAft>
              <a:defRPr/>
            </a:pP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hu-HU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20</a:t>
            </a:r>
            <a:endParaRPr lang="hu-H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04470" eaLnBrk="0" hangingPunct="0">
              <a:spcBef>
                <a:spcPts val="340"/>
              </a:spcBef>
              <a:spcAft>
                <a:spcPts val="0"/>
              </a:spcAft>
              <a:defRPr/>
            </a:pP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hu-HU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60</a:t>
            </a:r>
            <a:endParaRPr lang="hu-H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04470" eaLnBrk="0" hangingPunct="0">
              <a:spcBef>
                <a:spcPts val="340"/>
              </a:spcBef>
              <a:spcAft>
                <a:spcPts val="0"/>
              </a:spcAft>
              <a:defRPr/>
            </a:pP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hu-HU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83</a:t>
            </a:r>
            <a:endParaRPr lang="hu-H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04470" eaLnBrk="0" hangingPunct="0">
              <a:spcBef>
                <a:spcPts val="340"/>
              </a:spcBef>
              <a:spcAft>
                <a:spcPts val="0"/>
              </a:spcAft>
              <a:defRPr/>
            </a:pP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hu-HU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85</a:t>
            </a:r>
            <a:endParaRPr lang="hu-H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04470" eaLnBrk="0" hangingPunct="0">
              <a:spcBef>
                <a:spcPts val="350"/>
              </a:spcBef>
              <a:spcAft>
                <a:spcPts val="0"/>
              </a:spcAft>
              <a:defRPr/>
            </a:pP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hu-HU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87</a:t>
            </a:r>
            <a:endParaRPr lang="hu-H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04470" eaLnBrk="0" hangingPunct="0">
              <a:spcBef>
                <a:spcPts val="340"/>
              </a:spcBef>
              <a:spcAft>
                <a:spcPts val="0"/>
              </a:spcAft>
              <a:defRPr/>
            </a:pP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hu-HU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89</a:t>
            </a:r>
            <a:endParaRPr lang="hu-H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04470" eaLnBrk="0" hangingPunct="0">
              <a:spcBef>
                <a:spcPts val="340"/>
              </a:spcBef>
              <a:spcAft>
                <a:spcPts val="0"/>
              </a:spcAft>
              <a:defRPr/>
            </a:pP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hu-HU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91</a:t>
            </a:r>
            <a:endParaRPr lang="hu-H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04470" eaLnBrk="0" hangingPunct="0">
              <a:spcBef>
                <a:spcPts val="340"/>
              </a:spcBef>
              <a:spcAft>
                <a:spcPts val="0"/>
              </a:spcAft>
              <a:defRPr/>
            </a:pP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hu-HU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93</a:t>
            </a:r>
            <a:endParaRPr lang="hu-H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04470" eaLnBrk="0" hangingPunct="0">
              <a:spcBef>
                <a:spcPts val="350"/>
              </a:spcBef>
              <a:spcAft>
                <a:spcPts val="0"/>
              </a:spcAft>
              <a:defRPr/>
            </a:pP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hu-HU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95</a:t>
            </a:r>
            <a:endParaRPr lang="hu-H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04470" eaLnBrk="0" hangingPunct="0">
              <a:spcBef>
                <a:spcPts val="335"/>
              </a:spcBef>
              <a:spcAft>
                <a:spcPts val="0"/>
              </a:spcAft>
              <a:defRPr/>
            </a:pP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hu-HU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97</a:t>
            </a:r>
            <a:endParaRPr lang="hu-H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04470" eaLnBrk="0" hangingPunct="0">
              <a:spcBef>
                <a:spcPts val="335"/>
              </a:spcBef>
              <a:spcAft>
                <a:spcPts val="0"/>
              </a:spcAft>
              <a:defRPr/>
            </a:pP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hu-HU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99</a:t>
            </a:r>
            <a:endParaRPr lang="hu-H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04470" eaLnBrk="0" hangingPunct="0">
              <a:spcBef>
                <a:spcPts val="335"/>
              </a:spcBef>
              <a:spcAft>
                <a:spcPts val="0"/>
              </a:spcAft>
              <a:defRPr/>
            </a:pP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hu-HU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0</a:t>
            </a: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01</a:t>
            </a:r>
            <a:endParaRPr lang="hu-H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04470" eaLnBrk="0" hangingPunct="0">
              <a:spcBef>
                <a:spcPts val="350"/>
              </a:spcBef>
              <a:spcAft>
                <a:spcPts val="0"/>
              </a:spcAft>
              <a:defRPr/>
            </a:pP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hu-HU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0</a:t>
            </a: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03</a:t>
            </a:r>
            <a:endParaRPr lang="hu-H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04470" eaLnBrk="0" hangingPunct="0">
              <a:spcBef>
                <a:spcPts val="340"/>
              </a:spcBef>
              <a:spcAft>
                <a:spcPts val="0"/>
              </a:spcAft>
              <a:defRPr/>
            </a:pP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hu-HU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0</a:t>
            </a: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05</a:t>
            </a:r>
            <a:endParaRPr lang="hu-H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04470" eaLnBrk="0" hangingPunct="0">
              <a:spcBef>
                <a:spcPts val="340"/>
              </a:spcBef>
              <a:spcAft>
                <a:spcPts val="0"/>
              </a:spcAft>
              <a:defRPr/>
            </a:pP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hu-HU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0</a:t>
            </a: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07</a:t>
            </a:r>
            <a:endParaRPr lang="hu-H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04470" eaLnBrk="0" hangingPunct="0">
              <a:spcBef>
                <a:spcPts val="340"/>
              </a:spcBef>
              <a:spcAft>
                <a:spcPts val="0"/>
              </a:spcAft>
              <a:defRPr/>
            </a:pP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hu-HU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0</a:t>
            </a: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09</a:t>
            </a:r>
            <a:endParaRPr lang="hu-H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04470" eaLnBrk="0" hangingPunct="0">
              <a:spcBef>
                <a:spcPts val="340"/>
              </a:spcBef>
              <a:spcAft>
                <a:spcPts val="0"/>
              </a:spcAft>
              <a:defRPr/>
            </a:pP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hu-HU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0</a:t>
            </a: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11</a:t>
            </a:r>
            <a:endParaRPr lang="hu-H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04470" eaLnBrk="0" hangingPunct="0">
              <a:spcBef>
                <a:spcPts val="10"/>
              </a:spcBef>
              <a:spcAft>
                <a:spcPts val="0"/>
              </a:spcAft>
              <a:defRPr/>
            </a:pP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hu-HU" i="1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0</a:t>
            </a:r>
            <a:r>
              <a:rPr lang="hu-HU" i="1" dirty="0">
                <a:latin typeface="Times New Roman" panose="02020603050405020304" pitchFamily="18" charset="0"/>
                <a:ea typeface="Calibri" panose="020F0502020204030204" pitchFamily="34" charset="0"/>
              </a:rPr>
              <a:t>13</a:t>
            </a:r>
            <a:endParaRPr lang="hu-H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9459" name="Szövegdoboz 111"/>
          <p:cNvSpPr txBox="1">
            <a:spLocks noChangeArrowheads="1"/>
          </p:cNvSpPr>
          <p:nvPr/>
        </p:nvSpPr>
        <p:spPr bwMode="auto">
          <a:xfrm>
            <a:off x="179388" y="5688013"/>
            <a:ext cx="8280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Forrás</a:t>
            </a:r>
            <a:r>
              <a:rPr lang="hu-HU" i="1"/>
              <a:t>: Bojtor, A. (2013): Fordulat az állami szerepvállalásban? In: Veress J. (szerk.): </a:t>
            </a:r>
            <a:r>
              <a:rPr lang="hu-HU"/>
              <a:t>Gazdaságpolitikák világválság idején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924516"/>
              </p:ext>
            </p:extLst>
          </p:nvPr>
        </p:nvGraphicFramePr>
        <p:xfrm>
          <a:off x="827088" y="908050"/>
          <a:ext cx="7776864" cy="52633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5515"/>
                <a:gridCol w="693711"/>
                <a:gridCol w="708315"/>
                <a:gridCol w="722921"/>
                <a:gridCol w="728396"/>
                <a:gridCol w="721094"/>
                <a:gridCol w="728396"/>
                <a:gridCol w="722921"/>
                <a:gridCol w="704664"/>
                <a:gridCol w="680931"/>
              </a:tblGrid>
              <a:tr h="413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Laissez faire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Bizonytalanság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u="sng">
                          <a:effectLst/>
                        </a:rPr>
                        <a:t>Vegyes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u="sng">
                          <a:effectLst/>
                        </a:rPr>
                        <a:t>Neoliberális állam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kora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u="sng">
                          <a:effectLst/>
                        </a:rPr>
                        <a:t>gazdaságok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13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kb. 1870 </a:t>
                      </a:r>
                      <a:r>
                        <a:rPr lang="hu-HU" sz="1400" dirty="0" smtClean="0">
                          <a:effectLst/>
                        </a:rPr>
                        <a:t>-1913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1920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1937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1960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1980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1990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1996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2002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Ausztrália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18.3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16.5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19.3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14.8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21.2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34.1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34.9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35.9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35.6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Ausztria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10.5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17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14.7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20.6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35.7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48.1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38.6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51.6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51.3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Kanada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na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na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16.7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28.6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38.8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46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44.7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41.4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13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Franciaország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12.6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17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27.6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29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34.6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46.1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49.8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55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53.6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13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Németország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10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14.8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34.1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32.4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47.9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45.1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49.1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48.5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Olaszország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13.7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17.1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30.1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31.1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30.1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42.1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53.4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52.7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48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Írország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na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na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18.8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25.5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28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48.9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41.2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42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33.5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Japán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8.8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8.3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14.8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25.4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17.5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32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31.3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35.9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39.8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Új Zéland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na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na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24.6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25.3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26.9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38.1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41.3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34.7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41.6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Norvégia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5.9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9.3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16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11.8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29.9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43.8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54.9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49.2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47.5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Svédország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5.7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10.4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10.9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16.5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60.1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59.1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64.2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58.3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Svájc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16.5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14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17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24.1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17.2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32.8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33.5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39.4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34.3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UK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9.4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12.7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26.2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30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32.2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43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39.9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43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41.1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USA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7.3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7.5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12.1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19.7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27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31.4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32.8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32.4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34.1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Átlag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10.8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13.1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19.6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23.8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28.0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41.9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43.0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45.0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43.5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13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Intervallum ≈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5-15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10-15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15-25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20-30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25-35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30-45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35-50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35-45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35-45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0692" name="Rectangle 3"/>
          <p:cNvSpPr>
            <a:spLocks noChangeArrowheads="1"/>
          </p:cNvSpPr>
          <p:nvPr/>
        </p:nvSpPr>
        <p:spPr bwMode="auto">
          <a:xfrm>
            <a:off x="2051050" y="98425"/>
            <a:ext cx="59769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hu-HU" altLang="hu-H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Az </a:t>
            </a:r>
            <a:r>
              <a:rPr lang="hu-HU" altLang="hu-H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á</a:t>
            </a:r>
            <a:r>
              <a:rPr lang="hu-HU" altLang="hu-H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llamh</a:t>
            </a:r>
            <a:r>
              <a:rPr lang="hu-HU" altLang="hu-H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á</a:t>
            </a:r>
            <a:r>
              <a:rPr lang="hu-HU" altLang="hu-H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ztart</a:t>
            </a:r>
            <a:r>
              <a:rPr lang="hu-HU" altLang="hu-H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á</a:t>
            </a:r>
            <a:r>
              <a:rPr lang="hu-HU" altLang="hu-H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kiad</a:t>
            </a:r>
            <a:r>
              <a:rPr lang="hu-HU" altLang="hu-H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á</a:t>
            </a:r>
            <a:r>
              <a:rPr lang="hu-HU" altLang="hu-H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sai a GDP sz</a:t>
            </a:r>
            <a:r>
              <a:rPr lang="hu-HU" altLang="hu-H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á</a:t>
            </a:r>
            <a:r>
              <a:rPr lang="hu-HU" altLang="hu-H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zal</a:t>
            </a:r>
            <a:r>
              <a:rPr lang="hu-HU" altLang="hu-H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é</a:t>
            </a:r>
            <a:r>
              <a:rPr lang="hu-HU" altLang="hu-H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lang="hu-HU" altLang="hu-H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á</a:t>
            </a:r>
            <a:r>
              <a:rPr lang="hu-HU" altLang="hu-H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ban</a:t>
            </a:r>
            <a:endParaRPr lang="hu-HU" altLang="hu-HU" sz="1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hu-HU" altLang="hu-H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hu-HU" altLang="hu-HU" sz="14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Forr</a:t>
            </a:r>
            <a:r>
              <a:rPr lang="hu-HU" altLang="hu-HU" sz="1400" i="1">
                <a:latin typeface="Calibri" pitchFamily="34" charset="0"/>
                <a:ea typeface="Calibri" pitchFamily="34" charset="0"/>
                <a:cs typeface="Times New Roman" pitchFamily="18" charset="0"/>
              </a:rPr>
              <a:t>á</a:t>
            </a:r>
            <a:r>
              <a:rPr lang="hu-HU" altLang="hu-HU" sz="14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hu-HU" altLang="hu-H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Tanzi V. (2005): The Economic Role of the State in the 21st Century. Cato Journal)</a:t>
            </a:r>
            <a:endParaRPr lang="hu-HU" altLang="hu-HU" sz="14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4275" y="488950"/>
            <a:ext cx="6773863" cy="690563"/>
          </a:xfrm>
        </p:spPr>
        <p:txBody>
          <a:bodyPr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lang="hu-HU" dirty="0" smtClean="0"/>
              <a:t>Korai </a:t>
            </a:r>
            <a:r>
              <a:rPr lang="hu-HU" spc="-5" dirty="0" smtClean="0"/>
              <a:t>gazdaságpolitikák</a:t>
            </a:r>
            <a:endParaRPr lang="hu-HU" spc="-5" dirty="0"/>
          </a:p>
        </p:txBody>
      </p:sp>
      <p:sp>
        <p:nvSpPr>
          <p:cNvPr id="6" name="object 6"/>
          <p:cNvSpPr>
            <a:spLocks noGrp="1"/>
          </p:cNvSpPr>
          <p:nvPr>
            <p:ph type="sldNum" sz="quarter" idx="12"/>
          </p:nvPr>
        </p:nvSpPr>
        <p:spPr>
          <a:xfrm>
            <a:off x="8840788" y="6616700"/>
            <a:ext cx="212725" cy="230188"/>
          </a:xfrm>
        </p:spPr>
        <p:txBody>
          <a:bodyPr wrap="square" lIns="0" tIns="1270" rIns="0" bIns="0">
            <a:spAutoFit/>
          </a:bodyPr>
          <a:lstStyle/>
          <a:p>
            <a:pPr marL="25400">
              <a:spcBef>
                <a:spcPts val="10"/>
              </a:spcBef>
              <a:defRPr/>
            </a:pPr>
            <a:fld id="{99692D7E-44B2-4C3F-916E-DCA81A081CE5}" type="slidenum">
              <a:rPr dirty="0"/>
              <a:pPr marL="25400">
                <a:spcBef>
                  <a:spcPts val="10"/>
                </a:spcBef>
                <a:defRPr/>
              </a:pPr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47688" y="1582738"/>
            <a:ext cx="8002587" cy="479583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469900" indent="-457200">
              <a:spcBef>
                <a:spcPts val="100"/>
              </a:spcBef>
              <a:buClr>
                <a:srgbClr val="CC9900"/>
              </a:buClr>
              <a:buFont typeface="Wingdings" pitchFamily="2" charset="2"/>
              <a:buChar char="Ø"/>
              <a:tabLst>
                <a:tab pos="354013" algn="l"/>
                <a:tab pos="355600" algn="l"/>
              </a:tabLst>
            </a:pPr>
            <a:r>
              <a:rPr lang="hu-HU" sz="2800">
                <a:latin typeface="Arial Narrow" pitchFamily="34" charset="0"/>
              </a:rPr>
              <a:t>Már az ókorban és középkorban</a:t>
            </a:r>
          </a:p>
          <a:p>
            <a:pPr marL="927100" lvl="1" indent="-457200">
              <a:spcBef>
                <a:spcPts val="500"/>
              </a:spcBef>
              <a:buClr>
                <a:srgbClr val="CC9900"/>
              </a:buClr>
              <a:buFont typeface="Arial" charset="0"/>
              <a:buChar char="•"/>
              <a:tabLst>
                <a:tab pos="354013" algn="l"/>
                <a:tab pos="355600" algn="l"/>
              </a:tabLst>
            </a:pPr>
            <a:r>
              <a:rPr lang="hu-HU" sz="2800">
                <a:latin typeface="Arial Narrow" pitchFamily="34" charset="0"/>
              </a:rPr>
              <a:t>Adók, vámok</a:t>
            </a:r>
          </a:p>
          <a:p>
            <a:pPr marL="927100" lvl="1" indent="-457200">
              <a:spcBef>
                <a:spcPts val="475"/>
              </a:spcBef>
              <a:buClr>
                <a:srgbClr val="CC9900"/>
              </a:buClr>
              <a:buFont typeface="Arial" charset="0"/>
              <a:buChar char="•"/>
              <a:tabLst>
                <a:tab pos="354013" algn="l"/>
                <a:tab pos="355600" algn="l"/>
              </a:tabLst>
            </a:pPr>
            <a:r>
              <a:rPr lang="hu-HU" sz="2800">
                <a:latin typeface="Arial Narrow" pitchFamily="34" charset="0"/>
              </a:rPr>
              <a:t>Kereskedelem, verseny szabályozása</a:t>
            </a:r>
          </a:p>
          <a:p>
            <a:pPr marL="927100" lvl="1" indent="-457200">
              <a:spcBef>
                <a:spcPts val="475"/>
              </a:spcBef>
              <a:buClr>
                <a:srgbClr val="CC9900"/>
              </a:buClr>
              <a:buFont typeface="Arial" charset="0"/>
              <a:buChar char="•"/>
              <a:tabLst>
                <a:tab pos="354013" algn="l"/>
                <a:tab pos="355600" algn="l"/>
              </a:tabLst>
            </a:pPr>
            <a:r>
              <a:rPr lang="hu-HU" sz="2800">
                <a:latin typeface="Arial Narrow" pitchFamily="34" charset="0"/>
              </a:rPr>
              <a:t>Állami monopóliumok, pénzkibocsátás stb.</a:t>
            </a:r>
          </a:p>
          <a:p>
            <a:pPr marL="469900" indent="-457200">
              <a:spcBef>
                <a:spcPts val="563"/>
              </a:spcBef>
              <a:buClr>
                <a:srgbClr val="CC9900"/>
              </a:buClr>
              <a:buFont typeface="Wingdings" pitchFamily="2" charset="2"/>
              <a:buChar char="Ø"/>
              <a:tabLst>
                <a:tab pos="354013" algn="l"/>
                <a:tab pos="355600" algn="l"/>
              </a:tabLst>
            </a:pPr>
            <a:r>
              <a:rPr lang="hu-HU" sz="2800">
                <a:latin typeface="Arial Narrow" pitchFamily="34" charset="0"/>
              </a:rPr>
              <a:t>Merkantilizmus (17. század)</a:t>
            </a:r>
          </a:p>
          <a:p>
            <a:pPr marL="927100" lvl="1" indent="-457200">
              <a:spcBef>
                <a:spcPts val="488"/>
              </a:spcBef>
              <a:buClr>
                <a:srgbClr val="CC9900"/>
              </a:buClr>
              <a:buFont typeface="Arial" charset="0"/>
              <a:buChar char="•"/>
              <a:tabLst>
                <a:tab pos="354013" algn="l"/>
                <a:tab pos="355600" algn="l"/>
              </a:tabLst>
            </a:pPr>
            <a:r>
              <a:rPr lang="hu-HU" sz="2800">
                <a:latin typeface="Arial Narrow" pitchFamily="34" charset="0"/>
              </a:rPr>
              <a:t>Az első átfogó közgazdasági irányzat (Jean-Baptiste Colbert)</a:t>
            </a:r>
          </a:p>
          <a:p>
            <a:pPr marL="927100" lvl="1" indent="-457200">
              <a:spcBef>
                <a:spcPts val="475"/>
              </a:spcBef>
              <a:buClr>
                <a:srgbClr val="CC9900"/>
              </a:buClr>
              <a:buFont typeface="Arial" charset="0"/>
              <a:buChar char="•"/>
              <a:tabLst>
                <a:tab pos="354013" algn="l"/>
                <a:tab pos="355600" algn="l"/>
              </a:tabLst>
            </a:pPr>
            <a:r>
              <a:rPr lang="hu-HU" sz="2800">
                <a:latin typeface="Arial Narrow" pitchFamily="34" charset="0"/>
              </a:rPr>
              <a:t>Protekcionista kereskedelempolitika, aktív gazdaságfejlesztés, „iparpolitika”</a:t>
            </a:r>
          </a:p>
          <a:p>
            <a:pPr marL="469900" indent="-457200">
              <a:spcBef>
                <a:spcPts val="563"/>
              </a:spcBef>
              <a:buClr>
                <a:srgbClr val="CC9900"/>
              </a:buClr>
              <a:tabLst>
                <a:tab pos="354013" algn="l"/>
                <a:tab pos="355600" algn="l"/>
              </a:tabLst>
            </a:pPr>
            <a:endParaRPr lang="hu-HU" sz="280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1398</Words>
  <Application>Microsoft Office PowerPoint</Application>
  <PresentationFormat>Diavetítés a képernyőre (4:3 oldalarány)</PresentationFormat>
  <Paragraphs>334</Paragraphs>
  <Slides>24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32" baseType="lpstr">
      <vt:lpstr>MS Mincho</vt:lpstr>
      <vt:lpstr>Arial</vt:lpstr>
      <vt:lpstr>Arial Narrow</vt:lpstr>
      <vt:lpstr>Calibri</vt:lpstr>
      <vt:lpstr>Times New Roman</vt:lpstr>
      <vt:lpstr>TimesNewRoman</vt:lpstr>
      <vt:lpstr>Wingdings</vt:lpstr>
      <vt:lpstr>Office-téma</vt:lpstr>
      <vt:lpstr>Gazdaságpolitika I. ea. </vt:lpstr>
      <vt:lpstr>VÍGH LÁSZLÓ</vt:lpstr>
      <vt:lpstr>Miről lesz szó?</vt:lpstr>
      <vt:lpstr>Irodalom</vt:lpstr>
      <vt:lpstr>Miről lesz szó?</vt:lpstr>
      <vt:lpstr>Bevezetés</vt:lpstr>
      <vt:lpstr>PowerPoint bemutató</vt:lpstr>
      <vt:lpstr>PowerPoint bemutató</vt:lpstr>
      <vt:lpstr>Korai gazdaságpolitikák</vt:lpstr>
      <vt:lpstr>Modern állam</vt:lpstr>
      <vt:lpstr>PowerPoint bemutató</vt:lpstr>
      <vt:lpstr>PowerPoint bemutató</vt:lpstr>
      <vt:lpstr>PowerPoint bemutató</vt:lpstr>
      <vt:lpstr>Neoklasszikus korszak</vt:lpstr>
      <vt:lpstr>Neoklasszikus korszak</vt:lpstr>
      <vt:lpstr> John Maynard Keynes </vt:lpstr>
      <vt:lpstr>PowerPoint bemutató</vt:lpstr>
      <vt:lpstr>A nagy válság kezelése</vt:lpstr>
      <vt:lpstr>A keynesiánus korszak a II. vh. után</vt:lpstr>
      <vt:lpstr>PowerPoint bemutató</vt:lpstr>
      <vt:lpstr>Neokonzervatív/neoliberális  gazdaságpolitika</vt:lpstr>
      <vt:lpstr>A neoliberális fordulat</vt:lpstr>
      <vt:lpstr>A 2008-as válság mint fordulópont</vt:lpstr>
      <vt:lpstr>Milyen a jó gazdaságpolitika?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Kgt</cp:lastModifiedBy>
  <cp:revision>53</cp:revision>
  <dcterms:created xsi:type="dcterms:W3CDTF">2011-12-06T13:04:46Z</dcterms:created>
  <dcterms:modified xsi:type="dcterms:W3CDTF">2019-09-11T09:32:01Z</dcterms:modified>
</cp:coreProperties>
</file>